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3"/>
  </p:notesMasterIdLst>
  <p:sldIdLst>
    <p:sldId id="256" r:id="rId2"/>
    <p:sldId id="258" r:id="rId3"/>
    <p:sldId id="259" r:id="rId4"/>
    <p:sldId id="262" r:id="rId5"/>
    <p:sldId id="305" r:id="rId6"/>
    <p:sldId id="263" r:id="rId7"/>
    <p:sldId id="264" r:id="rId8"/>
    <p:sldId id="265" r:id="rId9"/>
    <p:sldId id="266" r:id="rId10"/>
    <p:sldId id="307" r:id="rId11"/>
    <p:sldId id="308" r:id="rId12"/>
    <p:sldId id="309" r:id="rId13"/>
    <p:sldId id="310" r:id="rId14"/>
    <p:sldId id="311" r:id="rId15"/>
    <p:sldId id="306" r:id="rId16"/>
    <p:sldId id="267" r:id="rId17"/>
    <p:sldId id="312" r:id="rId18"/>
    <p:sldId id="268" r:id="rId19"/>
    <p:sldId id="313" r:id="rId20"/>
    <p:sldId id="314" r:id="rId21"/>
    <p:sldId id="284" r:id="rId22"/>
  </p:sldIdLst>
  <p:sldSz cx="9144000" cy="5143500" type="screen16x9"/>
  <p:notesSz cx="6858000" cy="9144000"/>
  <p:embeddedFontLst>
    <p:embeddedFont>
      <p:font typeface="Bebas Neue" panose="020B0604020202020204" charset="0"/>
      <p:regular r:id="rId24"/>
    </p:embeddedFont>
    <p:embeddedFont>
      <p:font typeface="Righteous" panose="020B0604020202020204" charset="0"/>
      <p:regular r:id="rId25"/>
    </p:embeddedFont>
    <p:embeddedFont>
      <p:font typeface="Spartan" panose="020B0604020202020204" charset="0"/>
      <p:regular r:id="rId26"/>
      <p:bold r:id="rId27"/>
    </p:embeddedFont>
    <p:embeddedFont>
      <p:font typeface="Spartan Medium" panose="020B0604020202020204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3E99830-5166-407A-8FF4-AA5103FEB484}">
  <a:tblStyle styleId="{13E99830-5166-407A-8FF4-AA5103FEB4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94660"/>
  </p:normalViewPr>
  <p:slideViewPr>
    <p:cSldViewPr snapToGrid="0">
      <p:cViewPr varScale="1">
        <p:scale>
          <a:sx n="84" d="100"/>
          <a:sy n="84" d="100"/>
        </p:scale>
        <p:origin x="61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edab296b82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edab296b82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f2779dbbd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f2779dbb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19866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f2779dbbd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f2779dbb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30446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f2779dbbd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f2779dbb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73427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f2779dbbd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f2779dbb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19529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f2779dbbd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f2779dbb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30324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9d9750f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9d9750f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9993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9d9750f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9d9750f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70146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f2779dbbd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f2779dbbd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f2779dbbd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f2779dbbd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5755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edab296b82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edab296b82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f2779dbbd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f2779dbbd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8111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gf58d6fef3e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7" name="Google Shape;1107;gf58d6fef3e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9d9750f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9d9750f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f0370779cf_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f0370779cf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f59d9750f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f59d9750f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20339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f26c6b1b8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f26c6b1b8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f26c6b1b82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f26c6b1b82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f2779dbbd3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f2779dbbd3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f2779dbbd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f2779dbb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4778500" y="833888"/>
            <a:ext cx="3650400" cy="27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78501" y="3791788"/>
            <a:ext cx="2874900" cy="6687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Spartan Medium"/>
                <a:ea typeface="Spartan Medium"/>
                <a:cs typeface="Spartan Medium"/>
                <a:sym typeface="Spartan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236475" y="0"/>
            <a:ext cx="1675551" cy="847850"/>
            <a:chOff x="7236475" y="0"/>
            <a:chExt cx="1675550" cy="847850"/>
          </a:xfrm>
        </p:grpSpPr>
        <p:sp>
          <p:nvSpPr>
            <p:cNvPr id="12" name="Google Shape;12;p2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4" name="Google Shape;14;p2"/>
          <p:cNvSpPr/>
          <p:nvPr/>
        </p:nvSpPr>
        <p:spPr>
          <a:xfrm>
            <a:off x="7412314" y="563402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5" name="Google Shape;15;p2"/>
          <p:cNvSpPr/>
          <p:nvPr/>
        </p:nvSpPr>
        <p:spPr>
          <a:xfrm>
            <a:off x="7412314" y="7106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6" name="Google Shape;16;p2"/>
          <p:cNvSpPr/>
          <p:nvPr/>
        </p:nvSpPr>
        <p:spPr>
          <a:xfrm>
            <a:off x="7556288" y="563402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7" name="Google Shape;17;p2"/>
          <p:cNvSpPr/>
          <p:nvPr/>
        </p:nvSpPr>
        <p:spPr>
          <a:xfrm>
            <a:off x="7556288" y="7106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6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/>
          <p:nvPr/>
        </p:nvSpPr>
        <p:spPr>
          <a:xfrm>
            <a:off x="8403360" y="732114"/>
            <a:ext cx="740240" cy="740947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45" name="Google Shape;245;p19"/>
          <p:cNvSpPr/>
          <p:nvPr/>
        </p:nvSpPr>
        <p:spPr>
          <a:xfrm>
            <a:off x="8563353" y="865805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46" name="Google Shape;246;p19"/>
          <p:cNvSpPr/>
          <p:nvPr/>
        </p:nvSpPr>
        <p:spPr>
          <a:xfrm>
            <a:off x="8563353" y="1209258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47" name="Google Shape;247;p19"/>
          <p:cNvSpPr/>
          <p:nvPr/>
        </p:nvSpPr>
        <p:spPr>
          <a:xfrm>
            <a:off x="8898302" y="865805"/>
            <a:ext cx="132999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48" name="Google Shape;248;p19"/>
          <p:cNvSpPr/>
          <p:nvPr/>
        </p:nvSpPr>
        <p:spPr>
          <a:xfrm flipH="1">
            <a:off x="7975126" y="4400565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249" name="Google Shape;249;p19"/>
          <p:cNvGrpSpPr/>
          <p:nvPr/>
        </p:nvGrpSpPr>
        <p:grpSpPr>
          <a:xfrm flipH="1">
            <a:off x="-1323874" y="535001"/>
            <a:ext cx="2337900" cy="560387"/>
            <a:chOff x="6135125" y="2934550"/>
            <a:chExt cx="2337900" cy="701975"/>
          </a:xfrm>
        </p:grpSpPr>
        <p:sp>
          <p:nvSpPr>
            <p:cNvPr id="250" name="Google Shape;250;p19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1" name="Google Shape;251;p19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2" name="Google Shape;252;p19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3" name="Google Shape;253;p19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4" name="Google Shape;254;p19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5" name="Google Shape;255;p19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256" name="Google Shape;256;p19"/>
          <p:cNvSpPr/>
          <p:nvPr/>
        </p:nvSpPr>
        <p:spPr>
          <a:xfrm>
            <a:off x="8898302" y="1209258"/>
            <a:ext cx="132999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57" name="Google Shape;257;p19"/>
          <p:cNvSpPr/>
          <p:nvPr/>
        </p:nvSpPr>
        <p:spPr>
          <a:xfrm rot="5400000">
            <a:off x="8401620" y="-8888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58" name="Google Shape;258;p19"/>
          <p:cNvSpPr/>
          <p:nvPr/>
        </p:nvSpPr>
        <p:spPr>
          <a:xfrm rot="-5400000">
            <a:off x="8401620" y="-8826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59" name="Google Shape;259;p19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7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0"/>
          <p:cNvSpPr/>
          <p:nvPr/>
        </p:nvSpPr>
        <p:spPr>
          <a:xfrm rot="-5400000">
            <a:off x="5239" y="-5251"/>
            <a:ext cx="837375" cy="847851"/>
          </a:xfrm>
          <a:custGeom>
            <a:avLst/>
            <a:gdLst/>
            <a:ahLst/>
            <a:cxnLst/>
            <a:rect l="l" t="t" r="r" b="b"/>
            <a:pathLst>
              <a:path w="33495" h="33914" extrusionOk="0">
                <a:moveTo>
                  <a:pt x="0" y="1"/>
                </a:moveTo>
                <a:cubicBezTo>
                  <a:pt x="0" y="9364"/>
                  <a:pt x="3733" y="17826"/>
                  <a:pt x="9910" y="23971"/>
                </a:cubicBezTo>
                <a:cubicBezTo>
                  <a:pt x="15959" y="30020"/>
                  <a:pt x="24261" y="33785"/>
                  <a:pt x="33495" y="33914"/>
                </a:cubicBez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62" name="Google Shape;262;p20"/>
          <p:cNvSpPr/>
          <p:nvPr/>
        </p:nvSpPr>
        <p:spPr>
          <a:xfrm rot="-5400000">
            <a:off x="563402" y="604401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63" name="Google Shape;263;p20"/>
          <p:cNvSpPr/>
          <p:nvPr/>
        </p:nvSpPr>
        <p:spPr>
          <a:xfrm rot="-5400000">
            <a:off x="710602" y="604401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64" name="Google Shape;264;p20"/>
          <p:cNvSpPr/>
          <p:nvPr/>
        </p:nvSpPr>
        <p:spPr>
          <a:xfrm rot="-5400000">
            <a:off x="563402" y="46042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65" name="Google Shape;265;p20"/>
          <p:cNvSpPr/>
          <p:nvPr/>
        </p:nvSpPr>
        <p:spPr>
          <a:xfrm rot="-5400000">
            <a:off x="710602" y="46042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66" name="Google Shape;266;p20"/>
          <p:cNvSpPr/>
          <p:nvPr/>
        </p:nvSpPr>
        <p:spPr>
          <a:xfrm rot="5400000">
            <a:off x="7686537" y="536438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67" name="Google Shape;267;p20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6"/>
          <p:cNvSpPr txBox="1">
            <a:spLocks noGrp="1"/>
          </p:cNvSpPr>
          <p:nvPr>
            <p:ph type="title"/>
          </p:nvPr>
        </p:nvSpPr>
        <p:spPr>
          <a:xfrm>
            <a:off x="720000" y="2867163"/>
            <a:ext cx="23364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rgbClr val="FFFEF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7" name="Google Shape;357;p26"/>
          <p:cNvSpPr txBox="1">
            <a:spLocks noGrp="1"/>
          </p:cNvSpPr>
          <p:nvPr>
            <p:ph type="subTitle" idx="1"/>
          </p:nvPr>
        </p:nvSpPr>
        <p:spPr>
          <a:xfrm>
            <a:off x="720000" y="3301325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26"/>
          <p:cNvSpPr txBox="1">
            <a:spLocks noGrp="1"/>
          </p:cNvSpPr>
          <p:nvPr>
            <p:ph type="title" idx="2"/>
          </p:nvPr>
        </p:nvSpPr>
        <p:spPr>
          <a:xfrm>
            <a:off x="3403800" y="2867200"/>
            <a:ext cx="23364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9" name="Google Shape;359;p26"/>
          <p:cNvSpPr txBox="1">
            <a:spLocks noGrp="1"/>
          </p:cNvSpPr>
          <p:nvPr>
            <p:ph type="subTitle" idx="3"/>
          </p:nvPr>
        </p:nvSpPr>
        <p:spPr>
          <a:xfrm>
            <a:off x="3403800" y="3301362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6"/>
          <p:cNvSpPr txBox="1">
            <a:spLocks noGrp="1"/>
          </p:cNvSpPr>
          <p:nvPr>
            <p:ph type="title" idx="4"/>
          </p:nvPr>
        </p:nvSpPr>
        <p:spPr>
          <a:xfrm>
            <a:off x="6087600" y="2867188"/>
            <a:ext cx="23364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1" name="Google Shape;361;p26"/>
          <p:cNvSpPr txBox="1">
            <a:spLocks noGrp="1"/>
          </p:cNvSpPr>
          <p:nvPr>
            <p:ph type="subTitle" idx="5"/>
          </p:nvPr>
        </p:nvSpPr>
        <p:spPr>
          <a:xfrm>
            <a:off x="6087600" y="3301350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26"/>
          <p:cNvSpPr txBox="1">
            <a:spLocks noGrp="1"/>
          </p:cNvSpPr>
          <p:nvPr>
            <p:ph type="title" idx="6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26"/>
          <p:cNvSpPr/>
          <p:nvPr/>
        </p:nvSpPr>
        <p:spPr>
          <a:xfrm>
            <a:off x="8424001" y="4457140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64" name="Google Shape;364;p26"/>
          <p:cNvSpPr/>
          <p:nvPr/>
        </p:nvSpPr>
        <p:spPr>
          <a:xfrm rot="10800000">
            <a:off x="346390" y="4321527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365" name="Google Shape;365;p26"/>
          <p:cNvGrpSpPr/>
          <p:nvPr/>
        </p:nvGrpSpPr>
        <p:grpSpPr>
          <a:xfrm rot="10800000">
            <a:off x="346389" y="4060502"/>
            <a:ext cx="201100" cy="204325"/>
            <a:chOff x="3375338" y="419625"/>
            <a:chExt cx="201100" cy="204325"/>
          </a:xfrm>
        </p:grpSpPr>
        <p:sp>
          <p:nvSpPr>
            <p:cNvPr id="366" name="Google Shape;366;p26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7" name="Google Shape;367;p26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69" name="Google Shape;369;p26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grpSp>
        <p:nvGrpSpPr>
          <p:cNvPr id="370" name="Google Shape;370;p26"/>
          <p:cNvGrpSpPr/>
          <p:nvPr/>
        </p:nvGrpSpPr>
        <p:grpSpPr>
          <a:xfrm>
            <a:off x="-1617899" y="541163"/>
            <a:ext cx="2337900" cy="560387"/>
            <a:chOff x="6135125" y="2934550"/>
            <a:chExt cx="2337900" cy="701975"/>
          </a:xfrm>
        </p:grpSpPr>
        <p:sp>
          <p:nvSpPr>
            <p:cNvPr id="371" name="Google Shape;371;p26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2" name="Google Shape;372;p26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3" name="Google Shape;373;p26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4" name="Google Shape;374;p26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5" name="Google Shape;375;p26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376" name="Google Shape;376;p26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1"/>
          <p:cNvSpPr txBox="1">
            <a:spLocks noGrp="1"/>
          </p:cNvSpPr>
          <p:nvPr>
            <p:ph type="title"/>
          </p:nvPr>
        </p:nvSpPr>
        <p:spPr>
          <a:xfrm>
            <a:off x="2646100" y="357200"/>
            <a:ext cx="5782800" cy="11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8" name="Google Shape;478;p31"/>
          <p:cNvSpPr txBox="1">
            <a:spLocks noGrp="1"/>
          </p:cNvSpPr>
          <p:nvPr>
            <p:ph type="subTitle" idx="1"/>
          </p:nvPr>
        </p:nvSpPr>
        <p:spPr>
          <a:xfrm>
            <a:off x="4572000" y="1706450"/>
            <a:ext cx="3856800" cy="4404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9" name="Google Shape;479;p31"/>
          <p:cNvSpPr txBox="1"/>
          <p:nvPr/>
        </p:nvSpPr>
        <p:spPr>
          <a:xfrm>
            <a:off x="3087401" y="3896300"/>
            <a:ext cx="53415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CREDITS: This presentation template was created by </a:t>
            </a:r>
            <a:r>
              <a:rPr lang="en" sz="1200">
                <a:solidFill>
                  <a:schemeClr val="lt2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, including icons by </a:t>
            </a:r>
            <a:r>
              <a:rPr lang="en" sz="1200">
                <a:solidFill>
                  <a:schemeClr val="lt2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 and infographics &amp; images by </a:t>
            </a:r>
            <a:r>
              <a:rPr lang="en" sz="1200">
                <a:solidFill>
                  <a:schemeClr val="lt2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lt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480" name="Google Shape;480;p31"/>
          <p:cNvSpPr txBox="1">
            <a:spLocks noGrp="1"/>
          </p:cNvSpPr>
          <p:nvPr>
            <p:ph type="subTitle" idx="2"/>
          </p:nvPr>
        </p:nvSpPr>
        <p:spPr>
          <a:xfrm>
            <a:off x="5524900" y="2319500"/>
            <a:ext cx="2904000" cy="6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31"/>
          <p:cNvSpPr/>
          <p:nvPr/>
        </p:nvSpPr>
        <p:spPr>
          <a:xfrm rot="5400000" flipH="1">
            <a:off x="711463" y="1379988"/>
            <a:ext cx="844650" cy="837400"/>
          </a:xfrm>
          <a:custGeom>
            <a:avLst/>
            <a:gdLst/>
            <a:ahLst/>
            <a:cxn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82" name="Google Shape;482;p31"/>
          <p:cNvSpPr/>
          <p:nvPr/>
        </p:nvSpPr>
        <p:spPr>
          <a:xfrm rot="5400000" flipH="1">
            <a:off x="715102" y="539000"/>
            <a:ext cx="837375" cy="837400"/>
          </a:xfrm>
          <a:custGeom>
            <a:avLst/>
            <a:gdLst/>
            <a:ahLst/>
            <a:cxnLst/>
            <a:rect l="l" t="t" r="r" b="b"/>
            <a:pathLst>
              <a:path w="33495" h="33496" extrusionOk="0">
                <a:moveTo>
                  <a:pt x="0" y="1"/>
                </a:moveTo>
                <a:lnTo>
                  <a:pt x="0" y="33495"/>
                </a:lnTo>
                <a:lnTo>
                  <a:pt x="33495" y="33495"/>
                </a:ln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83" name="Google Shape;483;p31"/>
          <p:cNvSpPr/>
          <p:nvPr/>
        </p:nvSpPr>
        <p:spPr>
          <a:xfrm rot="5400000" flipH="1">
            <a:off x="713088" y="536988"/>
            <a:ext cx="841400" cy="837400"/>
          </a:xfrm>
          <a:custGeom>
            <a:avLst/>
            <a:gdLst/>
            <a:ahLst/>
            <a:cxnLst/>
            <a:rect l="l" t="t" r="r" b="b"/>
            <a:pathLst>
              <a:path w="33656" h="33496" extrusionOk="0">
                <a:moveTo>
                  <a:pt x="0" y="1"/>
                </a:moveTo>
                <a:lnTo>
                  <a:pt x="0" y="33495"/>
                </a:lnTo>
                <a:lnTo>
                  <a:pt x="336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484" name="Google Shape;484;p31"/>
          <p:cNvGrpSpPr/>
          <p:nvPr/>
        </p:nvGrpSpPr>
        <p:grpSpPr>
          <a:xfrm rot="5400000" flipH="1">
            <a:off x="1549226" y="1379602"/>
            <a:ext cx="844650" cy="838175"/>
            <a:chOff x="513200" y="2286375"/>
            <a:chExt cx="844650" cy="838175"/>
          </a:xfrm>
        </p:grpSpPr>
        <p:sp>
          <p:nvSpPr>
            <p:cNvPr id="485" name="Google Shape;485;p31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6" name="Google Shape;486;p31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7" name="Google Shape;487;p31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8" name="Google Shape;488;p31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89" name="Google Shape;489;p31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0" name="Google Shape;490;p31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1" name="Google Shape;491;p31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492" name="Google Shape;492;p31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493" name="Google Shape;493;p31"/>
          <p:cNvSpPr/>
          <p:nvPr/>
        </p:nvSpPr>
        <p:spPr>
          <a:xfrm rot="5400000" flipH="1">
            <a:off x="1552865" y="538615"/>
            <a:ext cx="837375" cy="838175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94" name="Google Shape;494;p31"/>
          <p:cNvSpPr/>
          <p:nvPr/>
        </p:nvSpPr>
        <p:spPr>
          <a:xfrm flipH="1">
            <a:off x="715101" y="4192615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715100" y="2087125"/>
            <a:ext cx="3347400" cy="14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715100" y="3791800"/>
            <a:ext cx="3347400" cy="6687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Spartan Medium"/>
                <a:ea typeface="Spartan Medium"/>
                <a:cs typeface="Spartan Medium"/>
                <a:sym typeface="Spartan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535000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720001" y="1252475"/>
            <a:ext cx="3668700" cy="16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body" idx="1"/>
          </p:nvPr>
        </p:nvSpPr>
        <p:spPr>
          <a:xfrm>
            <a:off x="720001" y="2937325"/>
            <a:ext cx="3668700" cy="11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accent2"/>
                </a:solidFill>
              </a:defRPr>
            </a:lvl1pPr>
            <a:lvl2pPr marL="914377" lvl="1" indent="-31749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marL="1371566" lvl="2" indent="-31749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131" lvl="5" indent="-31749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DD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58" name="Google Shape;58;p7"/>
          <p:cNvGrpSpPr/>
          <p:nvPr/>
        </p:nvGrpSpPr>
        <p:grpSpPr>
          <a:xfrm>
            <a:off x="-1622799" y="541163"/>
            <a:ext cx="2337900" cy="560387"/>
            <a:chOff x="6135125" y="2934550"/>
            <a:chExt cx="2337900" cy="701975"/>
          </a:xfrm>
        </p:grpSpPr>
        <p:sp>
          <p:nvSpPr>
            <p:cNvPr id="59" name="Google Shape;59;p7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64" name="Google Shape;64;p7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9"/>
          <p:cNvSpPr txBox="1">
            <a:spLocks noGrp="1"/>
          </p:cNvSpPr>
          <p:nvPr>
            <p:ph type="title"/>
          </p:nvPr>
        </p:nvSpPr>
        <p:spPr>
          <a:xfrm>
            <a:off x="2290026" y="1802525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93" name="Google Shape;93;p9"/>
          <p:cNvSpPr txBox="1">
            <a:spLocks noGrp="1"/>
          </p:cNvSpPr>
          <p:nvPr>
            <p:ph type="subTitle" idx="1"/>
          </p:nvPr>
        </p:nvSpPr>
        <p:spPr>
          <a:xfrm>
            <a:off x="2036251" y="2600725"/>
            <a:ext cx="5071500" cy="12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4" name="Google Shape;94;p9"/>
          <p:cNvSpPr/>
          <p:nvPr/>
        </p:nvSpPr>
        <p:spPr>
          <a:xfrm>
            <a:off x="8166551" y="1386058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95" name="Google Shape;95;p9"/>
          <p:cNvSpPr/>
          <p:nvPr/>
        </p:nvSpPr>
        <p:spPr>
          <a:xfrm>
            <a:off x="8162551" y="535006"/>
            <a:ext cx="838175" cy="847850"/>
          </a:xfrm>
          <a:custGeom>
            <a:avLst/>
            <a:gdLst/>
            <a:ahLst/>
            <a:cxnLst/>
            <a:rect l="l" t="t" r="r" b="b"/>
            <a:pathLst>
              <a:path w="33527" h="33914" extrusionOk="0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96" name="Google Shape;96;p9"/>
          <p:cNvGrpSpPr/>
          <p:nvPr/>
        </p:nvGrpSpPr>
        <p:grpSpPr>
          <a:xfrm>
            <a:off x="8428875" y="4375126"/>
            <a:ext cx="2337900" cy="560387"/>
            <a:chOff x="6135125" y="2934550"/>
            <a:chExt cx="2337900" cy="701975"/>
          </a:xfrm>
        </p:grpSpPr>
        <p:sp>
          <p:nvSpPr>
            <p:cNvPr id="97" name="Google Shape;97;p9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03" name="Google Shape;103;p9"/>
          <p:cNvSpPr/>
          <p:nvPr/>
        </p:nvSpPr>
        <p:spPr>
          <a:xfrm>
            <a:off x="267621" y="3664502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1"/>
          </p:nvPr>
        </p:nvSpPr>
        <p:spPr>
          <a:xfrm>
            <a:off x="720001" y="1622650"/>
            <a:ext cx="2574300" cy="36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subTitle" idx="2"/>
          </p:nvPr>
        </p:nvSpPr>
        <p:spPr>
          <a:xfrm>
            <a:off x="716601" y="1989652"/>
            <a:ext cx="257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title" idx="3" hasCustomPrompt="1"/>
          </p:nvPr>
        </p:nvSpPr>
        <p:spPr>
          <a:xfrm>
            <a:off x="3497322" y="1622650"/>
            <a:ext cx="944700" cy="9534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3" name="Google Shape;133;p13"/>
          <p:cNvSpPr txBox="1">
            <a:spLocks noGrp="1"/>
          </p:cNvSpPr>
          <p:nvPr>
            <p:ph type="title" idx="4" hasCustomPrompt="1"/>
          </p:nvPr>
        </p:nvSpPr>
        <p:spPr>
          <a:xfrm>
            <a:off x="3497322" y="2920550"/>
            <a:ext cx="944700" cy="9534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4" name="Google Shape;134;p13"/>
          <p:cNvSpPr txBox="1">
            <a:spLocks noGrp="1"/>
          </p:cNvSpPr>
          <p:nvPr>
            <p:ph type="title" idx="5" hasCustomPrompt="1"/>
          </p:nvPr>
        </p:nvSpPr>
        <p:spPr>
          <a:xfrm>
            <a:off x="4689897" y="2920550"/>
            <a:ext cx="944700" cy="9534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5" name="Google Shape;135;p13"/>
          <p:cNvSpPr txBox="1">
            <a:spLocks noGrp="1"/>
          </p:cNvSpPr>
          <p:nvPr>
            <p:ph type="title" idx="6" hasCustomPrompt="1"/>
          </p:nvPr>
        </p:nvSpPr>
        <p:spPr>
          <a:xfrm>
            <a:off x="4689897" y="1622650"/>
            <a:ext cx="944700" cy="9534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6" name="Google Shape;136;p13"/>
          <p:cNvSpPr txBox="1">
            <a:spLocks noGrp="1"/>
          </p:cNvSpPr>
          <p:nvPr>
            <p:ph type="subTitle" idx="7"/>
          </p:nvPr>
        </p:nvSpPr>
        <p:spPr>
          <a:xfrm>
            <a:off x="720001" y="2920550"/>
            <a:ext cx="2574300" cy="36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7" name="Google Shape;137;p13"/>
          <p:cNvSpPr txBox="1">
            <a:spLocks noGrp="1"/>
          </p:cNvSpPr>
          <p:nvPr>
            <p:ph type="subTitle" idx="8"/>
          </p:nvPr>
        </p:nvSpPr>
        <p:spPr>
          <a:xfrm>
            <a:off x="713175" y="3287953"/>
            <a:ext cx="257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3"/>
          <p:cNvSpPr txBox="1">
            <a:spLocks noGrp="1"/>
          </p:cNvSpPr>
          <p:nvPr>
            <p:ph type="subTitle" idx="9"/>
          </p:nvPr>
        </p:nvSpPr>
        <p:spPr>
          <a:xfrm>
            <a:off x="5856626" y="1622650"/>
            <a:ext cx="2574300" cy="366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9" name="Google Shape;139;p13"/>
          <p:cNvSpPr txBox="1">
            <a:spLocks noGrp="1"/>
          </p:cNvSpPr>
          <p:nvPr>
            <p:ph type="subTitle" idx="13"/>
          </p:nvPr>
        </p:nvSpPr>
        <p:spPr>
          <a:xfrm>
            <a:off x="5849805" y="1989652"/>
            <a:ext cx="257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subTitle" idx="14"/>
          </p:nvPr>
        </p:nvSpPr>
        <p:spPr>
          <a:xfrm>
            <a:off x="5863501" y="2920550"/>
            <a:ext cx="2574300" cy="36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subTitle" idx="15"/>
          </p:nvPr>
        </p:nvSpPr>
        <p:spPr>
          <a:xfrm>
            <a:off x="5856675" y="3287953"/>
            <a:ext cx="257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2" name="Google Shape;142;p13"/>
          <p:cNvGrpSpPr/>
          <p:nvPr/>
        </p:nvGrpSpPr>
        <p:grpSpPr>
          <a:xfrm>
            <a:off x="7455326" y="310601"/>
            <a:ext cx="2337900" cy="560387"/>
            <a:chOff x="6135125" y="2934550"/>
            <a:chExt cx="2337900" cy="701975"/>
          </a:xfrm>
        </p:grpSpPr>
        <p:sp>
          <p:nvSpPr>
            <p:cNvPr id="143" name="Google Shape;143;p13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grpSp>
        <p:nvGrpSpPr>
          <p:cNvPr id="149" name="Google Shape;149;p13"/>
          <p:cNvGrpSpPr/>
          <p:nvPr/>
        </p:nvGrpSpPr>
        <p:grpSpPr>
          <a:xfrm>
            <a:off x="713237" y="4305327"/>
            <a:ext cx="844651" cy="838175"/>
            <a:chOff x="513200" y="2286375"/>
            <a:chExt cx="844650" cy="838175"/>
          </a:xfrm>
        </p:grpSpPr>
        <p:sp>
          <p:nvSpPr>
            <p:cNvPr id="150" name="Google Shape;150;p13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58" name="Google Shape;158;p13"/>
          <p:cNvSpPr/>
          <p:nvPr/>
        </p:nvSpPr>
        <p:spPr>
          <a:xfrm>
            <a:off x="1550563" y="4305327"/>
            <a:ext cx="844660" cy="838175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59" name="Google Shape;159;p13"/>
          <p:cNvSpPr/>
          <p:nvPr/>
        </p:nvSpPr>
        <p:spPr>
          <a:xfrm>
            <a:off x="124614" y="-2000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60" name="Google Shape;160;p13"/>
          <p:cNvGrpSpPr/>
          <p:nvPr/>
        </p:nvGrpSpPr>
        <p:grpSpPr>
          <a:xfrm>
            <a:off x="757689" y="889677"/>
            <a:ext cx="201100" cy="204325"/>
            <a:chOff x="3375338" y="419625"/>
            <a:chExt cx="201100" cy="204325"/>
          </a:xfrm>
        </p:grpSpPr>
        <p:sp>
          <p:nvSpPr>
            <p:cNvPr id="161" name="Google Shape;161;p13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4" name="Google Shape;164;p13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grpSp>
        <p:nvGrpSpPr>
          <p:cNvPr id="165" name="Google Shape;165;p13"/>
          <p:cNvGrpSpPr/>
          <p:nvPr/>
        </p:nvGrpSpPr>
        <p:grpSpPr>
          <a:xfrm>
            <a:off x="2116339" y="4506340"/>
            <a:ext cx="201100" cy="204325"/>
            <a:chOff x="3375338" y="419625"/>
            <a:chExt cx="201100" cy="204325"/>
          </a:xfrm>
        </p:grpSpPr>
        <p:sp>
          <p:nvSpPr>
            <p:cNvPr id="166" name="Google Shape;166;p13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7" name="Google Shape;167;p13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8" name="Google Shape;168;p13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69" name="Google Shape;169;p13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71" userDrawn="1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5"/>
          <p:cNvSpPr txBox="1">
            <a:spLocks noGrp="1"/>
          </p:cNvSpPr>
          <p:nvPr>
            <p:ph type="title"/>
          </p:nvPr>
        </p:nvSpPr>
        <p:spPr>
          <a:xfrm>
            <a:off x="2290026" y="3392700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95" name="Google Shape;195;p15"/>
          <p:cNvSpPr txBox="1">
            <a:spLocks noGrp="1"/>
          </p:cNvSpPr>
          <p:nvPr>
            <p:ph type="subTitle" idx="1"/>
          </p:nvPr>
        </p:nvSpPr>
        <p:spPr>
          <a:xfrm>
            <a:off x="1857575" y="1188100"/>
            <a:ext cx="54249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6" name="Google Shape;196;p15"/>
          <p:cNvSpPr/>
          <p:nvPr/>
        </p:nvSpPr>
        <p:spPr>
          <a:xfrm>
            <a:off x="512726" y="1235258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97" name="Google Shape;197;p15"/>
          <p:cNvSpPr/>
          <p:nvPr/>
        </p:nvSpPr>
        <p:spPr>
          <a:xfrm>
            <a:off x="508726" y="384206"/>
            <a:ext cx="838175" cy="847850"/>
          </a:xfrm>
          <a:custGeom>
            <a:avLst/>
            <a:gdLst/>
            <a:ahLst/>
            <a:cxnLst/>
            <a:rect l="l" t="t" r="r" b="b"/>
            <a:pathLst>
              <a:path w="33527" h="33914" extrusionOk="0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98" name="Google Shape;198;p15"/>
          <p:cNvGrpSpPr/>
          <p:nvPr/>
        </p:nvGrpSpPr>
        <p:grpSpPr>
          <a:xfrm>
            <a:off x="8042701" y="3739224"/>
            <a:ext cx="2337900" cy="560387"/>
            <a:chOff x="6135125" y="2934550"/>
            <a:chExt cx="2337900" cy="701975"/>
          </a:xfrm>
        </p:grpSpPr>
        <p:sp>
          <p:nvSpPr>
            <p:cNvPr id="199" name="Google Shape;199;p15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0" name="Google Shape;200;p15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1" name="Google Shape;201;p15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2" name="Google Shape;202;p15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3" name="Google Shape;203;p15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04" name="Google Shape;204;p15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5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8"/>
          <p:cNvSpPr/>
          <p:nvPr/>
        </p:nvSpPr>
        <p:spPr>
          <a:xfrm flipH="1">
            <a:off x="8008901" y="4464065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18" name="Google Shape;218;p18"/>
          <p:cNvSpPr/>
          <p:nvPr/>
        </p:nvSpPr>
        <p:spPr>
          <a:xfrm flipH="1">
            <a:off x="595601" y="4727633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19" name="Google Shape;219;p18"/>
          <p:cNvSpPr/>
          <p:nvPr/>
        </p:nvSpPr>
        <p:spPr>
          <a:xfrm flipH="1">
            <a:off x="176526" y="3876581"/>
            <a:ext cx="838175" cy="847850"/>
          </a:xfrm>
          <a:custGeom>
            <a:avLst/>
            <a:gdLst/>
            <a:ahLst/>
            <a:cxnLst/>
            <a:rect l="l" t="t" r="r" b="b"/>
            <a:pathLst>
              <a:path w="33527" h="33914" extrusionOk="0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220" name="Google Shape;220;p18"/>
          <p:cNvGrpSpPr/>
          <p:nvPr/>
        </p:nvGrpSpPr>
        <p:grpSpPr>
          <a:xfrm flipH="1">
            <a:off x="8180850" y="535001"/>
            <a:ext cx="2337900" cy="560387"/>
            <a:chOff x="6135125" y="2934550"/>
            <a:chExt cx="2337900" cy="701975"/>
          </a:xfrm>
        </p:grpSpPr>
        <p:sp>
          <p:nvSpPr>
            <p:cNvPr id="221" name="Google Shape;221;p18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2" name="Google Shape;222;p18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3" name="Google Shape;223;p18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4" name="Google Shape;224;p18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5" name="Google Shape;225;p18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6" name="Google Shape;226;p18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grpSp>
        <p:nvGrpSpPr>
          <p:cNvPr id="227" name="Google Shape;227;p18"/>
          <p:cNvGrpSpPr/>
          <p:nvPr/>
        </p:nvGrpSpPr>
        <p:grpSpPr>
          <a:xfrm rot="10800000">
            <a:off x="936073" y="2"/>
            <a:ext cx="844651" cy="838175"/>
            <a:chOff x="513200" y="2286375"/>
            <a:chExt cx="844650" cy="838175"/>
          </a:xfrm>
        </p:grpSpPr>
        <p:sp>
          <p:nvSpPr>
            <p:cNvPr id="228" name="Google Shape;228;p18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29" name="Google Shape;229;p18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0" name="Google Shape;230;p18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1" name="Google Shape;231;p18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2" name="Google Shape;232;p18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3" name="Google Shape;233;p18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4" name="Google Shape;234;p18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5" name="Google Shape;235;p18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236" name="Google Shape;236;p18"/>
          <p:cNvSpPr/>
          <p:nvPr/>
        </p:nvSpPr>
        <p:spPr>
          <a:xfrm rot="10800000">
            <a:off x="98739" y="2"/>
            <a:ext cx="844660" cy="838175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237" name="Google Shape;237;p18"/>
          <p:cNvGrpSpPr/>
          <p:nvPr/>
        </p:nvGrpSpPr>
        <p:grpSpPr>
          <a:xfrm rot="10800000">
            <a:off x="176523" y="432840"/>
            <a:ext cx="201100" cy="204325"/>
            <a:chOff x="3375338" y="419625"/>
            <a:chExt cx="201100" cy="204325"/>
          </a:xfrm>
        </p:grpSpPr>
        <p:sp>
          <p:nvSpPr>
            <p:cNvPr id="238" name="Google Shape;238;p18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39" name="Google Shape;239;p18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" name="Google Shape;240;p18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1" name="Google Shape;241;p18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242" name="Google Shape;242;p18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 flip="none" rotWithShape="1">
          <a:gsLst>
            <a:gs pos="100000">
              <a:srgbClr val="03D4B8"/>
            </a:gs>
            <a:gs pos="35000">
              <a:schemeClr val="bg1">
                <a:lumMod val="75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35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sz="3500" b="1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5" r:id="rId5"/>
    <p:sldLayoutId id="2147483658" r:id="rId6"/>
    <p:sldLayoutId id="2147483659" r:id="rId7"/>
    <p:sldLayoutId id="2147483661" r:id="rId8"/>
    <p:sldLayoutId id="2147483664" r:id="rId9"/>
    <p:sldLayoutId id="2147483665" r:id="rId10"/>
    <p:sldLayoutId id="2147483666" r:id="rId11"/>
    <p:sldLayoutId id="2147483672" r:id="rId12"/>
    <p:sldLayoutId id="2147483677" r:id="rId13"/>
    <p:sldLayoutId id="2147483678" r:id="rId14"/>
    <p:sldLayoutId id="2147483679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6"/>
          <p:cNvSpPr txBox="1">
            <a:spLocks noGrp="1"/>
          </p:cNvSpPr>
          <p:nvPr>
            <p:ph type="title"/>
          </p:nvPr>
        </p:nvSpPr>
        <p:spPr>
          <a:xfrm>
            <a:off x="4778500" y="833889"/>
            <a:ext cx="3650400" cy="27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000" dirty="0"/>
              <a:t>Predicting Flight On-Time Performance</a:t>
            </a:r>
            <a:endParaRPr sz="1800" b="0" dirty="0"/>
          </a:p>
        </p:txBody>
      </p:sp>
      <p:pic>
        <p:nvPicPr>
          <p:cNvPr id="506" name="Google Shape;506;p36"/>
          <p:cNvPicPr preferRelativeResize="0"/>
          <p:nvPr/>
        </p:nvPicPr>
        <p:blipFill rotWithShape="1">
          <a:blip r:embed="rId3">
            <a:alphaModFix/>
          </a:blip>
          <a:srcRect l="26501" r="22028"/>
          <a:stretch/>
        </p:blipFill>
        <p:spPr>
          <a:xfrm>
            <a:off x="1" y="1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sp>
        <p:nvSpPr>
          <p:cNvPr id="507" name="Google Shape;507;p36"/>
          <p:cNvSpPr/>
          <p:nvPr/>
        </p:nvSpPr>
        <p:spPr>
          <a:xfrm flipH="1">
            <a:off x="841393" y="4306101"/>
            <a:ext cx="844651" cy="837400"/>
          </a:xfrm>
          <a:custGeom>
            <a:avLst/>
            <a:gdLst/>
            <a:ahLst/>
            <a:cxn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08" name="Google Shape;508;p36"/>
          <p:cNvSpPr/>
          <p:nvPr/>
        </p:nvSpPr>
        <p:spPr>
          <a:xfrm flipH="1">
            <a:off x="4028" y="4306101"/>
            <a:ext cx="834193" cy="837400"/>
          </a:xfrm>
          <a:custGeom>
            <a:avLst/>
            <a:gdLst/>
            <a:ahLst/>
            <a:cxnLst/>
            <a:rect l="l" t="t" r="r" b="b"/>
            <a:pathLst>
              <a:path w="33495" h="33496" extrusionOk="0">
                <a:moveTo>
                  <a:pt x="0" y="1"/>
                </a:moveTo>
                <a:lnTo>
                  <a:pt x="0" y="33495"/>
                </a:lnTo>
                <a:lnTo>
                  <a:pt x="33495" y="33495"/>
                </a:ln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09" name="Google Shape;509;p36"/>
          <p:cNvSpPr/>
          <p:nvPr/>
        </p:nvSpPr>
        <p:spPr>
          <a:xfrm flipH="1">
            <a:off x="-12" y="4306100"/>
            <a:ext cx="844681" cy="837400"/>
          </a:xfrm>
          <a:custGeom>
            <a:avLst/>
            <a:gdLst/>
            <a:ahLst/>
            <a:cxnLst/>
            <a:rect l="l" t="t" r="r" b="b"/>
            <a:pathLst>
              <a:path w="33656" h="33496" extrusionOk="0">
                <a:moveTo>
                  <a:pt x="0" y="1"/>
                </a:moveTo>
                <a:lnTo>
                  <a:pt x="0" y="33495"/>
                </a:lnTo>
                <a:lnTo>
                  <a:pt x="336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10" name="Google Shape;510;p36"/>
          <p:cNvGrpSpPr/>
          <p:nvPr/>
        </p:nvGrpSpPr>
        <p:grpSpPr>
          <a:xfrm flipH="1">
            <a:off x="841393" y="3467952"/>
            <a:ext cx="844651" cy="838175"/>
            <a:chOff x="513200" y="2286375"/>
            <a:chExt cx="844650" cy="838175"/>
          </a:xfrm>
        </p:grpSpPr>
        <p:sp>
          <p:nvSpPr>
            <p:cNvPr id="511" name="Google Shape;511;p36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2" name="Google Shape;512;p36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3" name="Google Shape;513;p36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4" name="Google Shape;514;p36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5" name="Google Shape;515;p36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6" name="Google Shape;516;p36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7" name="Google Shape;517;p36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8" name="Google Shape;518;p36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19" name="Google Shape;519;p36"/>
          <p:cNvSpPr/>
          <p:nvPr/>
        </p:nvSpPr>
        <p:spPr>
          <a:xfrm flipH="1">
            <a:off x="4059" y="3467952"/>
            <a:ext cx="844660" cy="838175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20" name="Google Shape;520;p36"/>
          <p:cNvSpPr txBox="1">
            <a:spLocks noGrp="1"/>
          </p:cNvSpPr>
          <p:nvPr>
            <p:ph type="subTitle" idx="1"/>
          </p:nvPr>
        </p:nvSpPr>
        <p:spPr>
          <a:xfrm>
            <a:off x="4778501" y="3791789"/>
            <a:ext cx="2874900" cy="6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dirty="0"/>
              <a:t>Ariffin Sarhid</a:t>
            </a:r>
            <a:endParaRPr dirty="0"/>
          </a:p>
        </p:txBody>
      </p:sp>
      <p:sp>
        <p:nvSpPr>
          <p:cNvPr id="521" name="Google Shape;521;p36"/>
          <p:cNvSpPr/>
          <p:nvPr/>
        </p:nvSpPr>
        <p:spPr>
          <a:xfrm>
            <a:off x="437490" y="561640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22" name="Google Shape;522;p36"/>
          <p:cNvGrpSpPr/>
          <p:nvPr/>
        </p:nvGrpSpPr>
        <p:grpSpPr>
          <a:xfrm>
            <a:off x="1348863" y="320338"/>
            <a:ext cx="201100" cy="204325"/>
            <a:chOff x="3375338" y="419625"/>
            <a:chExt cx="201100" cy="204325"/>
          </a:xfrm>
        </p:grpSpPr>
        <p:sp>
          <p:nvSpPr>
            <p:cNvPr id="523" name="Google Shape;523;p36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4" name="Google Shape;524;p36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5" name="Google Shape;525;p36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6" name="Google Shape;526;p36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8BB792-5843-4D6A-93BC-E50AD5CD8C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381" y="953109"/>
            <a:ext cx="7100106" cy="3977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55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FA190F-97C0-4706-B373-AEA4F3BC9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562" y="1174768"/>
            <a:ext cx="7218498" cy="3496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08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FA190F-97C0-4706-B373-AEA4F3BC9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940" y="1357647"/>
            <a:ext cx="7247839" cy="3510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9818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B09B05-BC81-46F8-A99A-3FAF4EBF4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382" y="1232966"/>
            <a:ext cx="7189236" cy="349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2968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188281E-FB64-4DDC-AC44-0FC5ECFA7E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360" y="1082421"/>
            <a:ext cx="7374269" cy="378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276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9"/>
          <p:cNvSpPr txBox="1">
            <a:spLocks noGrp="1"/>
          </p:cNvSpPr>
          <p:nvPr>
            <p:ph type="title"/>
          </p:nvPr>
        </p:nvSpPr>
        <p:spPr>
          <a:xfrm>
            <a:off x="715100" y="2087125"/>
            <a:ext cx="4061726" cy="14241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Feature Engineering</a:t>
            </a:r>
            <a:endParaRPr dirty="0"/>
          </a:p>
        </p:txBody>
      </p:sp>
      <p:pic>
        <p:nvPicPr>
          <p:cNvPr id="557" name="Google Shape;557;p39"/>
          <p:cNvPicPr preferRelativeResize="0"/>
          <p:nvPr/>
        </p:nvPicPr>
        <p:blipFill rotWithShape="1">
          <a:blip r:embed="rId3">
            <a:alphaModFix/>
          </a:blip>
          <a:srcRect l="23239" t="4839" r="18515" b="998"/>
          <a:stretch/>
        </p:blipFill>
        <p:spPr>
          <a:xfrm flipH="1">
            <a:off x="5166289" y="1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grpSp>
        <p:nvGrpSpPr>
          <p:cNvPr id="558" name="Google Shape;558;p39"/>
          <p:cNvGrpSpPr/>
          <p:nvPr/>
        </p:nvGrpSpPr>
        <p:grpSpPr>
          <a:xfrm rot="10800000">
            <a:off x="4572001" y="4295650"/>
            <a:ext cx="1675551" cy="847851"/>
            <a:chOff x="7236475" y="0"/>
            <a:chExt cx="1675550" cy="847850"/>
          </a:xfrm>
        </p:grpSpPr>
        <p:sp>
          <p:nvSpPr>
            <p:cNvPr id="559" name="Google Shape;559;p39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61" name="Google Shape;561;p39"/>
          <p:cNvSpPr/>
          <p:nvPr/>
        </p:nvSpPr>
        <p:spPr>
          <a:xfrm rot="10800000">
            <a:off x="6014588" y="45229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2" name="Google Shape;562;p39"/>
          <p:cNvSpPr/>
          <p:nvPr/>
        </p:nvSpPr>
        <p:spPr>
          <a:xfrm rot="10800000">
            <a:off x="6014588" y="43757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3" name="Google Shape;563;p39"/>
          <p:cNvSpPr/>
          <p:nvPr/>
        </p:nvSpPr>
        <p:spPr>
          <a:xfrm rot="10800000">
            <a:off x="5870614" y="45229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4" name="Google Shape;564;p39"/>
          <p:cNvSpPr/>
          <p:nvPr/>
        </p:nvSpPr>
        <p:spPr>
          <a:xfrm rot="10800000">
            <a:off x="5870614" y="43757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5" name="Google Shape;565;p39"/>
          <p:cNvSpPr/>
          <p:nvPr/>
        </p:nvSpPr>
        <p:spPr>
          <a:xfrm flipH="1">
            <a:off x="4183126" y="776301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6" name="Google Shape;566;p39"/>
          <p:cNvSpPr/>
          <p:nvPr/>
        </p:nvSpPr>
        <p:spPr>
          <a:xfrm>
            <a:off x="4665996" y="1523801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67" name="Google Shape;567;p39"/>
          <p:cNvGrpSpPr/>
          <p:nvPr/>
        </p:nvGrpSpPr>
        <p:grpSpPr>
          <a:xfrm flipH="1">
            <a:off x="3904826" y="535001"/>
            <a:ext cx="201100" cy="204325"/>
            <a:chOff x="3375338" y="419625"/>
            <a:chExt cx="201100" cy="204325"/>
          </a:xfrm>
        </p:grpSpPr>
        <p:sp>
          <p:nvSpPr>
            <p:cNvPr id="568" name="Google Shape;568;p39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72" name="Google Shape;572;p39"/>
          <p:cNvSpPr txBox="1">
            <a:spLocks noGrp="1"/>
          </p:cNvSpPr>
          <p:nvPr>
            <p:ph type="title" idx="2"/>
          </p:nvPr>
        </p:nvSpPr>
        <p:spPr>
          <a:xfrm>
            <a:off x="715100" y="535001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04.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843426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47"/>
          <p:cNvSpPr/>
          <p:nvPr/>
        </p:nvSpPr>
        <p:spPr>
          <a:xfrm>
            <a:off x="1570200" y="1992305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63" name="Google Shape;663;p47"/>
          <p:cNvSpPr txBox="1">
            <a:spLocks noGrp="1"/>
          </p:cNvSpPr>
          <p:nvPr>
            <p:ph type="title" idx="6"/>
          </p:nvPr>
        </p:nvSpPr>
        <p:spPr>
          <a:xfrm>
            <a:off x="720000" y="5350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Feature Engineering</a:t>
            </a:r>
            <a:endParaRPr dirty="0"/>
          </a:p>
        </p:txBody>
      </p:sp>
      <p:sp>
        <p:nvSpPr>
          <p:cNvPr id="664" name="Google Shape;664;p47"/>
          <p:cNvSpPr txBox="1">
            <a:spLocks noGrp="1"/>
          </p:cNvSpPr>
          <p:nvPr>
            <p:ph type="title"/>
          </p:nvPr>
        </p:nvSpPr>
        <p:spPr>
          <a:xfrm>
            <a:off x="720000" y="2867164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One Hot Encoder</a:t>
            </a:r>
            <a:endParaRPr dirty="0"/>
          </a:p>
        </p:txBody>
      </p:sp>
      <p:sp>
        <p:nvSpPr>
          <p:cNvPr id="665" name="Google Shape;665;p47"/>
          <p:cNvSpPr txBox="1">
            <a:spLocks noGrp="1"/>
          </p:cNvSpPr>
          <p:nvPr>
            <p:ph type="subTitle" idx="1"/>
          </p:nvPr>
        </p:nvSpPr>
        <p:spPr>
          <a:xfrm>
            <a:off x="720000" y="3301325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</a:pPr>
            <a:r>
              <a:rPr lang="en" dirty="0"/>
              <a:t>Dummify Destination City(‘object’)</a:t>
            </a:r>
            <a:endParaRPr dirty="0"/>
          </a:p>
        </p:txBody>
      </p:sp>
      <p:sp>
        <p:nvSpPr>
          <p:cNvPr id="666" name="Google Shape;666;p47"/>
          <p:cNvSpPr txBox="1">
            <a:spLocks noGrp="1"/>
          </p:cNvSpPr>
          <p:nvPr>
            <p:ph type="title" idx="2"/>
          </p:nvPr>
        </p:nvSpPr>
        <p:spPr>
          <a:xfrm>
            <a:off x="3403800" y="2867201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Selecting Features</a:t>
            </a:r>
            <a:endParaRPr dirty="0"/>
          </a:p>
        </p:txBody>
      </p:sp>
      <p:sp>
        <p:nvSpPr>
          <p:cNvPr id="667" name="Google Shape;667;p47"/>
          <p:cNvSpPr txBox="1">
            <a:spLocks noGrp="1"/>
          </p:cNvSpPr>
          <p:nvPr>
            <p:ph type="subTitle" idx="3"/>
          </p:nvPr>
        </p:nvSpPr>
        <p:spPr>
          <a:xfrm>
            <a:off x="3403800" y="3369942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Feature Selection based on domain knowledge the information available before departure</a:t>
            </a:r>
            <a:endParaRPr dirty="0"/>
          </a:p>
          <a:p>
            <a:pPr marL="0" indent="0"/>
            <a:endParaRPr dirty="0"/>
          </a:p>
        </p:txBody>
      </p:sp>
      <p:sp>
        <p:nvSpPr>
          <p:cNvPr id="668" name="Google Shape;668;p47"/>
          <p:cNvSpPr txBox="1">
            <a:spLocks noGrp="1"/>
          </p:cNvSpPr>
          <p:nvPr>
            <p:ph type="title" idx="4"/>
          </p:nvPr>
        </p:nvSpPr>
        <p:spPr>
          <a:xfrm>
            <a:off x="6087600" y="2867189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Polynomial Feature</a:t>
            </a:r>
            <a:endParaRPr dirty="0"/>
          </a:p>
        </p:txBody>
      </p:sp>
      <p:sp>
        <p:nvSpPr>
          <p:cNvPr id="669" name="Google Shape;669;p47"/>
          <p:cNvSpPr txBox="1">
            <a:spLocks noGrp="1"/>
          </p:cNvSpPr>
          <p:nvPr>
            <p:ph type="subTitle" idx="5"/>
          </p:nvPr>
        </p:nvSpPr>
        <p:spPr>
          <a:xfrm>
            <a:off x="6087600" y="3385170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Polynomial feature on best 10 feature importance to improve model performance</a:t>
            </a:r>
            <a:endParaRPr dirty="0"/>
          </a:p>
        </p:txBody>
      </p:sp>
      <p:grpSp>
        <p:nvGrpSpPr>
          <p:cNvPr id="670" name="Google Shape;670;p47"/>
          <p:cNvGrpSpPr/>
          <p:nvPr/>
        </p:nvGrpSpPr>
        <p:grpSpPr>
          <a:xfrm>
            <a:off x="1712629" y="2134640"/>
            <a:ext cx="351039" cy="351039"/>
            <a:chOff x="892750" y="4993750"/>
            <a:chExt cx="483125" cy="483125"/>
          </a:xfrm>
        </p:grpSpPr>
        <p:sp>
          <p:nvSpPr>
            <p:cNvPr id="671" name="Google Shape;671;p47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FFFE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2" name="Google Shape;672;p47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FFFE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3" name="Google Shape;673;p47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FFFE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74" name="Google Shape;674;p47"/>
          <p:cNvSpPr/>
          <p:nvPr/>
        </p:nvSpPr>
        <p:spPr>
          <a:xfrm>
            <a:off x="7073902" y="2122329"/>
            <a:ext cx="363831" cy="365037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FFFE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75" name="Google Shape;675;p47"/>
          <p:cNvSpPr/>
          <p:nvPr/>
        </p:nvSpPr>
        <p:spPr>
          <a:xfrm>
            <a:off x="4269039" y="1992305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76" name="Google Shape;676;p47"/>
          <p:cNvSpPr/>
          <p:nvPr/>
        </p:nvSpPr>
        <p:spPr>
          <a:xfrm>
            <a:off x="4403875" y="2129331"/>
            <a:ext cx="366336" cy="351049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FFFE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>
              <a:solidFill>
                <a:srgbClr val="435D74"/>
              </a:solidFill>
            </a:endParaRPr>
          </a:p>
        </p:txBody>
      </p:sp>
      <p:sp>
        <p:nvSpPr>
          <p:cNvPr id="677" name="Google Shape;677;p47"/>
          <p:cNvSpPr/>
          <p:nvPr/>
        </p:nvSpPr>
        <p:spPr>
          <a:xfrm>
            <a:off x="6937788" y="1992305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9"/>
          <p:cNvSpPr txBox="1">
            <a:spLocks noGrp="1"/>
          </p:cNvSpPr>
          <p:nvPr>
            <p:ph type="title"/>
          </p:nvPr>
        </p:nvSpPr>
        <p:spPr>
          <a:xfrm>
            <a:off x="715100" y="2087125"/>
            <a:ext cx="4061726" cy="14241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Model Performance</a:t>
            </a:r>
            <a:endParaRPr dirty="0"/>
          </a:p>
        </p:txBody>
      </p:sp>
      <p:pic>
        <p:nvPicPr>
          <p:cNvPr id="557" name="Google Shape;557;p39"/>
          <p:cNvPicPr preferRelativeResize="0"/>
          <p:nvPr/>
        </p:nvPicPr>
        <p:blipFill rotWithShape="1">
          <a:blip r:embed="rId3">
            <a:alphaModFix/>
          </a:blip>
          <a:srcRect l="23239" t="4839" r="18515" b="998"/>
          <a:stretch/>
        </p:blipFill>
        <p:spPr>
          <a:xfrm flipH="1">
            <a:off x="5166289" y="1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grpSp>
        <p:nvGrpSpPr>
          <p:cNvPr id="558" name="Google Shape;558;p39"/>
          <p:cNvGrpSpPr/>
          <p:nvPr/>
        </p:nvGrpSpPr>
        <p:grpSpPr>
          <a:xfrm rot="10800000">
            <a:off x="4572001" y="4295650"/>
            <a:ext cx="1675551" cy="847851"/>
            <a:chOff x="7236475" y="0"/>
            <a:chExt cx="1675550" cy="847850"/>
          </a:xfrm>
        </p:grpSpPr>
        <p:sp>
          <p:nvSpPr>
            <p:cNvPr id="559" name="Google Shape;559;p39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61" name="Google Shape;561;p39"/>
          <p:cNvSpPr/>
          <p:nvPr/>
        </p:nvSpPr>
        <p:spPr>
          <a:xfrm rot="10800000">
            <a:off x="6014588" y="45229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2" name="Google Shape;562;p39"/>
          <p:cNvSpPr/>
          <p:nvPr/>
        </p:nvSpPr>
        <p:spPr>
          <a:xfrm rot="10800000">
            <a:off x="6014588" y="43757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3" name="Google Shape;563;p39"/>
          <p:cNvSpPr/>
          <p:nvPr/>
        </p:nvSpPr>
        <p:spPr>
          <a:xfrm rot="10800000">
            <a:off x="5870614" y="45229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4" name="Google Shape;564;p39"/>
          <p:cNvSpPr/>
          <p:nvPr/>
        </p:nvSpPr>
        <p:spPr>
          <a:xfrm rot="10800000">
            <a:off x="5870614" y="43757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5" name="Google Shape;565;p39"/>
          <p:cNvSpPr/>
          <p:nvPr/>
        </p:nvSpPr>
        <p:spPr>
          <a:xfrm flipH="1">
            <a:off x="4183126" y="776301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6" name="Google Shape;566;p39"/>
          <p:cNvSpPr/>
          <p:nvPr/>
        </p:nvSpPr>
        <p:spPr>
          <a:xfrm>
            <a:off x="4665996" y="1523801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67" name="Google Shape;567;p39"/>
          <p:cNvGrpSpPr/>
          <p:nvPr/>
        </p:nvGrpSpPr>
        <p:grpSpPr>
          <a:xfrm flipH="1">
            <a:off x="3904826" y="535001"/>
            <a:ext cx="201100" cy="204325"/>
            <a:chOff x="3375338" y="419625"/>
            <a:chExt cx="201100" cy="204325"/>
          </a:xfrm>
        </p:grpSpPr>
        <p:sp>
          <p:nvSpPr>
            <p:cNvPr id="568" name="Google Shape;568;p39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72" name="Google Shape;572;p39"/>
          <p:cNvSpPr txBox="1">
            <a:spLocks noGrp="1"/>
          </p:cNvSpPr>
          <p:nvPr>
            <p:ph type="title" idx="2"/>
          </p:nvPr>
        </p:nvSpPr>
        <p:spPr>
          <a:xfrm>
            <a:off x="715100" y="535001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05.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67345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48"/>
          <p:cNvSpPr txBox="1">
            <a:spLocks noGrp="1"/>
          </p:cNvSpPr>
          <p:nvPr>
            <p:ph type="title"/>
          </p:nvPr>
        </p:nvSpPr>
        <p:spPr>
          <a:xfrm>
            <a:off x="720000" y="26302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Model Performance</a:t>
            </a:r>
            <a:endParaRPr dirty="0"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25973C5-BB01-4B0C-95A0-4EBCE595ED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3682594"/>
              </p:ext>
            </p:extLst>
          </p:nvPr>
        </p:nvGraphicFramePr>
        <p:xfrm>
          <a:off x="1883410" y="1389817"/>
          <a:ext cx="5377180" cy="15544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13180">
                  <a:extLst>
                    <a:ext uri="{9D8B030D-6E8A-4147-A177-3AD203B41FA5}">
                      <a16:colId xmlns:a16="http://schemas.microsoft.com/office/drawing/2014/main" val="413818612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78332547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27695620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7737979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6885145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Train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Test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ROC-AUC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73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65.6%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65.1%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7519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64.4%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62.6%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62.9%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7855111"/>
                  </a:ext>
                </a:extLst>
              </a:tr>
            </a:tbl>
          </a:graphicData>
        </a:graphic>
      </p:graphicFrame>
      <p:graphicFrame>
        <p:nvGraphicFramePr>
          <p:cNvPr id="4" name="Table 2">
            <a:extLst>
              <a:ext uri="{FF2B5EF4-FFF2-40B4-BE49-F238E27FC236}">
                <a16:creationId xmlns:a16="http://schemas.microsoft.com/office/drawing/2014/main" id="{8F71FC90-AAF1-4EF3-8F34-1E68E9F52D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7640415"/>
              </p:ext>
            </p:extLst>
          </p:nvPr>
        </p:nvGraphicFramePr>
        <p:xfrm>
          <a:off x="1883410" y="3498393"/>
          <a:ext cx="5377180" cy="15544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13180">
                  <a:extLst>
                    <a:ext uri="{9D8B030D-6E8A-4147-A177-3AD203B41FA5}">
                      <a16:colId xmlns:a16="http://schemas.microsoft.com/office/drawing/2014/main" val="413818612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78332547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27695620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773797902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6885145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Train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Test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ROC-AUC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73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64.5%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63.8%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64.2%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7519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63.8%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62.3%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63.1%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785511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648DE10-9C5F-4622-A9C2-6F87FA83116B}"/>
              </a:ext>
            </a:extLst>
          </p:cNvPr>
          <p:cNvSpPr txBox="1"/>
          <p:nvPr/>
        </p:nvSpPr>
        <p:spPr>
          <a:xfrm>
            <a:off x="480060" y="1859280"/>
            <a:ext cx="1264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First Run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006541F-41A5-467A-80D0-8C6361E3A9C4}"/>
              </a:ext>
            </a:extLst>
          </p:cNvPr>
          <p:cNvSpPr txBox="1"/>
          <p:nvPr/>
        </p:nvSpPr>
        <p:spPr>
          <a:xfrm>
            <a:off x="480060" y="3752413"/>
            <a:ext cx="1264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Second  Run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48"/>
          <p:cNvSpPr txBox="1">
            <a:spLocks noGrp="1"/>
          </p:cNvSpPr>
          <p:nvPr>
            <p:ph type="title"/>
          </p:nvPr>
        </p:nvSpPr>
        <p:spPr>
          <a:xfrm>
            <a:off x="720000" y="24544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Best Features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46E65A-A8B7-4D66-896A-509FEDE40B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100" y="818141"/>
            <a:ext cx="6461760" cy="414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744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38"/>
          <p:cNvSpPr/>
          <p:nvPr/>
        </p:nvSpPr>
        <p:spPr>
          <a:xfrm rot="5400000">
            <a:off x="9334925" y="4960000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40" name="Google Shape;540;p38"/>
          <p:cNvSpPr txBox="1">
            <a:spLocks noGrp="1"/>
          </p:cNvSpPr>
          <p:nvPr>
            <p:ph type="title" idx="3"/>
          </p:nvPr>
        </p:nvSpPr>
        <p:spPr>
          <a:xfrm>
            <a:off x="463499" y="1517214"/>
            <a:ext cx="847851" cy="7873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3200" dirty="0"/>
              <a:t>01.</a:t>
            </a:r>
            <a:endParaRPr sz="3200" dirty="0"/>
          </a:p>
        </p:txBody>
      </p:sp>
      <p:sp>
        <p:nvSpPr>
          <p:cNvPr id="542" name="Google Shape;542;p38"/>
          <p:cNvSpPr txBox="1">
            <a:spLocks noGrp="1"/>
          </p:cNvSpPr>
          <p:nvPr>
            <p:ph type="title"/>
          </p:nvPr>
        </p:nvSpPr>
        <p:spPr>
          <a:xfrm>
            <a:off x="720000" y="5350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TABLE OF CONTENTS</a:t>
            </a:r>
            <a:endParaRPr/>
          </a:p>
        </p:txBody>
      </p:sp>
      <p:sp>
        <p:nvSpPr>
          <p:cNvPr id="543" name="Google Shape;543;p38"/>
          <p:cNvSpPr txBox="1">
            <a:spLocks noGrp="1"/>
          </p:cNvSpPr>
          <p:nvPr>
            <p:ph type="subTitle" idx="1"/>
          </p:nvPr>
        </p:nvSpPr>
        <p:spPr>
          <a:xfrm>
            <a:off x="1285423" y="1746539"/>
            <a:ext cx="2574300" cy="3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l"/>
            <a:r>
              <a:rPr lang="en" dirty="0"/>
              <a:t>Problem Statement</a:t>
            </a:r>
            <a:endParaRPr dirty="0"/>
          </a:p>
        </p:txBody>
      </p:sp>
      <p:sp>
        <p:nvSpPr>
          <p:cNvPr id="545" name="Google Shape;545;p38"/>
          <p:cNvSpPr txBox="1">
            <a:spLocks noGrp="1"/>
          </p:cNvSpPr>
          <p:nvPr>
            <p:ph type="subTitle" idx="7"/>
          </p:nvPr>
        </p:nvSpPr>
        <p:spPr>
          <a:xfrm>
            <a:off x="1446583" y="3787468"/>
            <a:ext cx="2250399" cy="36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l"/>
            <a:r>
              <a:rPr lang="en" dirty="0"/>
              <a:t>Data Exploratory</a:t>
            </a:r>
            <a:endParaRPr dirty="0"/>
          </a:p>
        </p:txBody>
      </p:sp>
      <p:sp>
        <p:nvSpPr>
          <p:cNvPr id="547" name="Google Shape;547;p38"/>
          <p:cNvSpPr txBox="1">
            <a:spLocks noGrp="1"/>
          </p:cNvSpPr>
          <p:nvPr>
            <p:ph type="subTitle" idx="9"/>
          </p:nvPr>
        </p:nvSpPr>
        <p:spPr>
          <a:xfrm>
            <a:off x="1446583" y="2718185"/>
            <a:ext cx="2574300" cy="36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Data Cleaning</a:t>
            </a:r>
            <a:endParaRPr dirty="0"/>
          </a:p>
        </p:txBody>
      </p:sp>
      <p:sp>
        <p:nvSpPr>
          <p:cNvPr id="549" name="Google Shape;549;p38"/>
          <p:cNvSpPr txBox="1">
            <a:spLocks noGrp="1"/>
          </p:cNvSpPr>
          <p:nvPr>
            <p:ph type="subTitle" idx="14"/>
          </p:nvPr>
        </p:nvSpPr>
        <p:spPr>
          <a:xfrm>
            <a:off x="5849700" y="1719855"/>
            <a:ext cx="2574300" cy="3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Feature Engineering</a:t>
            </a:r>
            <a:endParaRPr dirty="0"/>
          </a:p>
        </p:txBody>
      </p:sp>
      <p:sp>
        <p:nvSpPr>
          <p:cNvPr id="17" name="Google Shape;545;p38">
            <a:extLst>
              <a:ext uri="{FF2B5EF4-FFF2-40B4-BE49-F238E27FC236}">
                <a16:creationId xmlns:a16="http://schemas.microsoft.com/office/drawing/2014/main" id="{73A20E77-3885-4B45-82AC-51707314B16C}"/>
              </a:ext>
            </a:extLst>
          </p:cNvPr>
          <p:cNvSpPr txBox="1">
            <a:spLocks/>
          </p:cNvSpPr>
          <p:nvPr/>
        </p:nvSpPr>
        <p:spPr>
          <a:xfrm>
            <a:off x="5820706" y="2785756"/>
            <a:ext cx="984132" cy="3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ighteous"/>
              <a:buNone/>
              <a:defRPr sz="2000" b="0" i="0" u="none" strike="noStrike" cap="none">
                <a:solidFill>
                  <a:schemeClr val="accent3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 algn="l"/>
            <a:r>
              <a:rPr lang="en-US" dirty="0"/>
              <a:t>Model</a:t>
            </a:r>
          </a:p>
        </p:txBody>
      </p:sp>
      <p:sp>
        <p:nvSpPr>
          <p:cNvPr id="29" name="Google Shape;545;p38">
            <a:extLst>
              <a:ext uri="{FF2B5EF4-FFF2-40B4-BE49-F238E27FC236}">
                <a16:creationId xmlns:a16="http://schemas.microsoft.com/office/drawing/2014/main" id="{EEF59ABD-C9D8-42F9-B5CD-631D5D362E19}"/>
              </a:ext>
            </a:extLst>
          </p:cNvPr>
          <p:cNvSpPr txBox="1">
            <a:spLocks/>
          </p:cNvSpPr>
          <p:nvPr/>
        </p:nvSpPr>
        <p:spPr>
          <a:xfrm>
            <a:off x="5849700" y="3748522"/>
            <a:ext cx="2574300" cy="509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ighteous"/>
              <a:buNone/>
              <a:defRPr sz="2000" b="0" i="0" u="none" strike="noStrike" cap="none">
                <a:solidFill>
                  <a:schemeClr val="accent3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 algn="l"/>
            <a:r>
              <a:rPr lang="en-US" dirty="0"/>
              <a:t>Answering the Problem Statement </a:t>
            </a:r>
          </a:p>
        </p:txBody>
      </p:sp>
      <p:sp>
        <p:nvSpPr>
          <p:cNvPr id="32" name="Google Shape;540;p38">
            <a:extLst>
              <a:ext uri="{FF2B5EF4-FFF2-40B4-BE49-F238E27FC236}">
                <a16:creationId xmlns:a16="http://schemas.microsoft.com/office/drawing/2014/main" id="{B34E0D85-A751-47BE-82D2-9FA8DC3DF8F7}"/>
              </a:ext>
            </a:extLst>
          </p:cNvPr>
          <p:cNvSpPr txBox="1">
            <a:spLocks/>
          </p:cNvSpPr>
          <p:nvPr/>
        </p:nvSpPr>
        <p:spPr>
          <a:xfrm>
            <a:off x="463497" y="2549752"/>
            <a:ext cx="847851" cy="787397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sz="3500" b="1" i="0" u="none" strike="noStrike" cap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3200" dirty="0"/>
              <a:t>02.</a:t>
            </a:r>
          </a:p>
        </p:txBody>
      </p:sp>
      <p:sp>
        <p:nvSpPr>
          <p:cNvPr id="35" name="Google Shape;540;p38">
            <a:extLst>
              <a:ext uri="{FF2B5EF4-FFF2-40B4-BE49-F238E27FC236}">
                <a16:creationId xmlns:a16="http://schemas.microsoft.com/office/drawing/2014/main" id="{B008883C-F864-4E32-9E21-E0A641CB82FD}"/>
              </a:ext>
            </a:extLst>
          </p:cNvPr>
          <p:cNvSpPr txBox="1">
            <a:spLocks/>
          </p:cNvSpPr>
          <p:nvPr/>
        </p:nvSpPr>
        <p:spPr>
          <a:xfrm>
            <a:off x="463497" y="3582289"/>
            <a:ext cx="847851" cy="787397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sz="3500" b="1" i="0" u="none" strike="noStrike" cap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3200" dirty="0"/>
              <a:t>03.</a:t>
            </a:r>
          </a:p>
        </p:txBody>
      </p:sp>
      <p:sp>
        <p:nvSpPr>
          <p:cNvPr id="39" name="Google Shape;540;p38">
            <a:extLst>
              <a:ext uri="{FF2B5EF4-FFF2-40B4-BE49-F238E27FC236}">
                <a16:creationId xmlns:a16="http://schemas.microsoft.com/office/drawing/2014/main" id="{A742CBE6-DAB0-4C94-BCDD-C1B907A4A20B}"/>
              </a:ext>
            </a:extLst>
          </p:cNvPr>
          <p:cNvSpPr txBox="1">
            <a:spLocks/>
          </p:cNvSpPr>
          <p:nvPr/>
        </p:nvSpPr>
        <p:spPr>
          <a:xfrm>
            <a:off x="4681649" y="1599405"/>
            <a:ext cx="847851" cy="787397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sz="3500" b="1" i="0" u="none" strike="noStrike" cap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3200" dirty="0"/>
              <a:t>04.</a:t>
            </a:r>
          </a:p>
        </p:txBody>
      </p:sp>
      <p:sp>
        <p:nvSpPr>
          <p:cNvPr id="40" name="Google Shape;540;p38">
            <a:extLst>
              <a:ext uri="{FF2B5EF4-FFF2-40B4-BE49-F238E27FC236}">
                <a16:creationId xmlns:a16="http://schemas.microsoft.com/office/drawing/2014/main" id="{9B8AD00B-5B69-495A-84C8-84F1ABC26B25}"/>
              </a:ext>
            </a:extLst>
          </p:cNvPr>
          <p:cNvSpPr txBox="1">
            <a:spLocks/>
          </p:cNvSpPr>
          <p:nvPr/>
        </p:nvSpPr>
        <p:spPr>
          <a:xfrm>
            <a:off x="4699193" y="2576858"/>
            <a:ext cx="847851" cy="787397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sz="3500" b="1" i="0" u="none" strike="noStrike" cap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3200" dirty="0"/>
              <a:t>05.</a:t>
            </a:r>
          </a:p>
        </p:txBody>
      </p:sp>
      <p:sp>
        <p:nvSpPr>
          <p:cNvPr id="41" name="Google Shape;540;p38">
            <a:extLst>
              <a:ext uri="{FF2B5EF4-FFF2-40B4-BE49-F238E27FC236}">
                <a16:creationId xmlns:a16="http://schemas.microsoft.com/office/drawing/2014/main" id="{376B2DBA-0939-49B5-B551-761221B8EE71}"/>
              </a:ext>
            </a:extLst>
          </p:cNvPr>
          <p:cNvSpPr txBox="1">
            <a:spLocks/>
          </p:cNvSpPr>
          <p:nvPr/>
        </p:nvSpPr>
        <p:spPr>
          <a:xfrm>
            <a:off x="4699587" y="3582289"/>
            <a:ext cx="847851" cy="787397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sz="3500" b="1" i="0" u="none" strike="noStrike" cap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200"/>
              <a:buFont typeface="Bebas Neue"/>
              <a:buNone/>
              <a:defRPr sz="62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3200" dirty="0"/>
              <a:t>06.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48"/>
          <p:cNvSpPr txBox="1">
            <a:spLocks noGrp="1"/>
          </p:cNvSpPr>
          <p:nvPr>
            <p:ph type="title"/>
          </p:nvPr>
        </p:nvSpPr>
        <p:spPr>
          <a:xfrm>
            <a:off x="720000" y="53500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Opportunity for Improvement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DEC7FE-D73B-4B60-9E34-F3BEE4BEA191}"/>
              </a:ext>
            </a:extLst>
          </p:cNvPr>
          <p:cNvSpPr txBox="1"/>
          <p:nvPr/>
        </p:nvSpPr>
        <p:spPr>
          <a:xfrm>
            <a:off x="876300" y="1318260"/>
            <a:ext cx="7216140" cy="36901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Run other classification model such as Gradient Boost or a much simpler one </a:t>
            </a:r>
            <a:r>
              <a:rPr lang="en-US" sz="2000" dirty="0" err="1">
                <a:solidFill>
                  <a:schemeClr val="accent2"/>
                </a:solidFill>
              </a:rPr>
              <a:t>i.e</a:t>
            </a:r>
            <a:r>
              <a:rPr lang="en-US" sz="2000" dirty="0">
                <a:solidFill>
                  <a:schemeClr val="accent2"/>
                </a:solidFill>
              </a:rPr>
              <a:t> Decision Tree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Project has the potential to go beyond by predicting the minutes delay.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2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5269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64"/>
          <p:cNvSpPr txBox="1">
            <a:spLocks noGrp="1"/>
          </p:cNvSpPr>
          <p:nvPr>
            <p:ph type="subTitle" idx="1"/>
          </p:nvPr>
        </p:nvSpPr>
        <p:spPr>
          <a:xfrm>
            <a:off x="4572000" y="1706450"/>
            <a:ext cx="38568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Do you have any questions?</a:t>
            </a:r>
            <a:endParaRPr dirty="0"/>
          </a:p>
        </p:txBody>
      </p:sp>
      <p:sp>
        <p:nvSpPr>
          <p:cNvPr id="1110" name="Google Shape;1110;p64"/>
          <p:cNvSpPr txBox="1">
            <a:spLocks noGrp="1"/>
          </p:cNvSpPr>
          <p:nvPr>
            <p:ph type="subTitle" idx="2"/>
          </p:nvPr>
        </p:nvSpPr>
        <p:spPr>
          <a:xfrm>
            <a:off x="5524900" y="2319501"/>
            <a:ext cx="2904000" cy="6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ariffinsarhid@gmail.com</a:t>
            </a:r>
          </a:p>
        </p:txBody>
      </p:sp>
      <p:sp>
        <p:nvSpPr>
          <p:cNvPr id="1111" name="Google Shape;1111;p64"/>
          <p:cNvSpPr txBox="1">
            <a:spLocks noGrp="1"/>
          </p:cNvSpPr>
          <p:nvPr>
            <p:ph type="title"/>
          </p:nvPr>
        </p:nvSpPr>
        <p:spPr>
          <a:xfrm>
            <a:off x="2646100" y="357201"/>
            <a:ext cx="5782800" cy="11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THANKS</a:t>
            </a:r>
            <a:endParaRPr/>
          </a:p>
        </p:txBody>
      </p:sp>
      <p:sp>
        <p:nvSpPr>
          <p:cNvPr id="1112" name="Google Shape;1112;p64"/>
          <p:cNvSpPr/>
          <p:nvPr/>
        </p:nvSpPr>
        <p:spPr>
          <a:xfrm>
            <a:off x="6901659" y="3282839"/>
            <a:ext cx="136380" cy="293839"/>
          </a:xfrm>
          <a:custGeom>
            <a:avLst/>
            <a:gdLst/>
            <a:ahLst/>
            <a:cxnLst/>
            <a:rect l="l" t="t" r="r" b="b"/>
            <a:pathLst>
              <a:path w="25116" h="54114" extrusionOk="0">
                <a:moveTo>
                  <a:pt x="5594" y="27285"/>
                </a:moveTo>
                <a:lnTo>
                  <a:pt x="5594" y="53428"/>
                </a:lnTo>
                <a:cubicBezTo>
                  <a:pt x="5594" y="53771"/>
                  <a:pt x="5936" y="54113"/>
                  <a:pt x="6279" y="54113"/>
                </a:cubicBezTo>
                <a:lnTo>
                  <a:pt x="15983" y="54113"/>
                </a:lnTo>
                <a:cubicBezTo>
                  <a:pt x="16325" y="53999"/>
                  <a:pt x="16554" y="53771"/>
                  <a:pt x="16554" y="53428"/>
                </a:cubicBezTo>
                <a:lnTo>
                  <a:pt x="16554" y="26829"/>
                </a:lnTo>
                <a:lnTo>
                  <a:pt x="23746" y="26829"/>
                </a:lnTo>
                <a:cubicBezTo>
                  <a:pt x="23974" y="26715"/>
                  <a:pt x="24317" y="26600"/>
                  <a:pt x="24431" y="26258"/>
                </a:cubicBezTo>
                <a:lnTo>
                  <a:pt x="25002" y="18267"/>
                </a:lnTo>
                <a:cubicBezTo>
                  <a:pt x="25116" y="17924"/>
                  <a:pt x="24773" y="17467"/>
                  <a:pt x="24431" y="17467"/>
                </a:cubicBezTo>
                <a:lnTo>
                  <a:pt x="16554" y="17467"/>
                </a:lnTo>
                <a:lnTo>
                  <a:pt x="16554" y="11874"/>
                </a:lnTo>
                <a:cubicBezTo>
                  <a:pt x="16554" y="10504"/>
                  <a:pt x="17695" y="9476"/>
                  <a:pt x="18951" y="9476"/>
                </a:cubicBezTo>
                <a:lnTo>
                  <a:pt x="24431" y="9476"/>
                </a:lnTo>
                <a:cubicBezTo>
                  <a:pt x="24773" y="9476"/>
                  <a:pt x="25116" y="9134"/>
                  <a:pt x="25116" y="8677"/>
                </a:cubicBezTo>
                <a:lnTo>
                  <a:pt x="25116" y="686"/>
                </a:lnTo>
                <a:cubicBezTo>
                  <a:pt x="25116" y="343"/>
                  <a:pt x="24773" y="1"/>
                  <a:pt x="24431" y="1"/>
                </a:cubicBezTo>
                <a:lnTo>
                  <a:pt x="15298" y="1"/>
                </a:lnTo>
                <a:cubicBezTo>
                  <a:pt x="9932" y="1"/>
                  <a:pt x="5594" y="4339"/>
                  <a:pt x="5594" y="9704"/>
                </a:cubicBezTo>
                <a:lnTo>
                  <a:pt x="5594" y="17467"/>
                </a:lnTo>
                <a:lnTo>
                  <a:pt x="685" y="17467"/>
                </a:lnTo>
                <a:cubicBezTo>
                  <a:pt x="342" y="17467"/>
                  <a:pt x="0" y="17696"/>
                  <a:pt x="0" y="18152"/>
                </a:cubicBezTo>
                <a:lnTo>
                  <a:pt x="0" y="26144"/>
                </a:lnTo>
                <a:cubicBezTo>
                  <a:pt x="0" y="26486"/>
                  <a:pt x="342" y="26829"/>
                  <a:pt x="685" y="26829"/>
                </a:cubicBezTo>
                <a:lnTo>
                  <a:pt x="5594" y="2682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113" name="Google Shape;1113;p64"/>
          <p:cNvSpPr/>
          <p:nvPr/>
        </p:nvSpPr>
        <p:spPr>
          <a:xfrm>
            <a:off x="7446467" y="3282737"/>
            <a:ext cx="294712" cy="294095"/>
          </a:xfrm>
          <a:custGeom>
            <a:avLst/>
            <a:gdLst/>
            <a:ahLst/>
            <a:cxnLst/>
            <a:rect l="l" t="t" r="r" b="b"/>
            <a:pathLst>
              <a:path w="55371" h="55255" extrusionOk="0">
                <a:moveTo>
                  <a:pt x="42355" y="9704"/>
                </a:moveTo>
                <a:cubicBezTo>
                  <a:pt x="38131" y="9704"/>
                  <a:pt x="38131" y="15983"/>
                  <a:pt x="42355" y="15983"/>
                </a:cubicBezTo>
                <a:cubicBezTo>
                  <a:pt x="44068" y="15983"/>
                  <a:pt x="45552" y="14613"/>
                  <a:pt x="45552" y="12900"/>
                </a:cubicBezTo>
                <a:cubicBezTo>
                  <a:pt x="45552" y="11188"/>
                  <a:pt x="44068" y="9704"/>
                  <a:pt x="42355" y="9704"/>
                </a:cubicBezTo>
                <a:close/>
                <a:moveTo>
                  <a:pt x="26913" y="18532"/>
                </a:moveTo>
                <a:cubicBezTo>
                  <a:pt x="27299" y="18532"/>
                  <a:pt x="27690" y="18557"/>
                  <a:pt x="28085" y="18608"/>
                </a:cubicBezTo>
                <a:cubicBezTo>
                  <a:pt x="32880" y="18608"/>
                  <a:pt x="36761" y="22490"/>
                  <a:pt x="36647" y="27285"/>
                </a:cubicBezTo>
                <a:cubicBezTo>
                  <a:pt x="36647" y="31965"/>
                  <a:pt x="32766" y="35847"/>
                  <a:pt x="28085" y="35847"/>
                </a:cubicBezTo>
                <a:cubicBezTo>
                  <a:pt x="27699" y="35897"/>
                  <a:pt x="27317" y="35922"/>
                  <a:pt x="26940" y="35922"/>
                </a:cubicBezTo>
                <a:cubicBezTo>
                  <a:pt x="22187" y="35922"/>
                  <a:pt x="18267" y="32036"/>
                  <a:pt x="18267" y="27171"/>
                </a:cubicBezTo>
                <a:cubicBezTo>
                  <a:pt x="18267" y="22314"/>
                  <a:pt x="22172" y="18532"/>
                  <a:pt x="26913" y="18532"/>
                </a:cubicBezTo>
                <a:close/>
                <a:moveTo>
                  <a:pt x="28085" y="13699"/>
                </a:moveTo>
                <a:cubicBezTo>
                  <a:pt x="16212" y="13699"/>
                  <a:pt x="10161" y="28084"/>
                  <a:pt x="18495" y="36532"/>
                </a:cubicBezTo>
                <a:cubicBezTo>
                  <a:pt x="21256" y="39330"/>
                  <a:pt x="24651" y="40580"/>
                  <a:pt x="27979" y="40580"/>
                </a:cubicBezTo>
                <a:cubicBezTo>
                  <a:pt x="34834" y="40580"/>
                  <a:pt x="41403" y="35277"/>
                  <a:pt x="41556" y="27285"/>
                </a:cubicBezTo>
                <a:cubicBezTo>
                  <a:pt x="41556" y="19864"/>
                  <a:pt x="35506" y="13699"/>
                  <a:pt x="28085" y="13699"/>
                </a:cubicBezTo>
                <a:close/>
                <a:moveTo>
                  <a:pt x="38702" y="5480"/>
                </a:moveTo>
                <a:cubicBezTo>
                  <a:pt x="44867" y="5480"/>
                  <a:pt x="49890" y="10503"/>
                  <a:pt x="49890" y="16782"/>
                </a:cubicBezTo>
                <a:lnTo>
                  <a:pt x="49890" y="38587"/>
                </a:lnTo>
                <a:cubicBezTo>
                  <a:pt x="49890" y="44751"/>
                  <a:pt x="44867" y="49889"/>
                  <a:pt x="38702" y="49889"/>
                </a:cubicBezTo>
                <a:lnTo>
                  <a:pt x="16669" y="49889"/>
                </a:lnTo>
                <a:cubicBezTo>
                  <a:pt x="10390" y="49889"/>
                  <a:pt x="5367" y="44751"/>
                  <a:pt x="5367" y="38587"/>
                </a:cubicBezTo>
                <a:lnTo>
                  <a:pt x="5367" y="16782"/>
                </a:lnTo>
                <a:cubicBezTo>
                  <a:pt x="5367" y="10503"/>
                  <a:pt x="10390" y="5480"/>
                  <a:pt x="16669" y="5480"/>
                </a:cubicBezTo>
                <a:close/>
                <a:moveTo>
                  <a:pt x="16555" y="0"/>
                </a:moveTo>
                <a:cubicBezTo>
                  <a:pt x="7422" y="0"/>
                  <a:pt x="1" y="7306"/>
                  <a:pt x="115" y="16439"/>
                </a:cubicBezTo>
                <a:lnTo>
                  <a:pt x="115" y="38815"/>
                </a:lnTo>
                <a:cubicBezTo>
                  <a:pt x="115" y="47948"/>
                  <a:pt x="7422" y="55254"/>
                  <a:pt x="16555" y="55254"/>
                </a:cubicBezTo>
                <a:lnTo>
                  <a:pt x="38931" y="55254"/>
                </a:lnTo>
                <a:cubicBezTo>
                  <a:pt x="47949" y="55140"/>
                  <a:pt x="55256" y="47834"/>
                  <a:pt x="55370" y="38815"/>
                </a:cubicBezTo>
                <a:lnTo>
                  <a:pt x="55370" y="16439"/>
                </a:lnTo>
                <a:cubicBezTo>
                  <a:pt x="55370" y="7421"/>
                  <a:pt x="47949" y="0"/>
                  <a:pt x="3893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114" name="Google Shape;1114;p64"/>
          <p:cNvSpPr/>
          <p:nvPr/>
        </p:nvSpPr>
        <p:spPr>
          <a:xfrm>
            <a:off x="8071549" y="3282753"/>
            <a:ext cx="274091" cy="273451"/>
          </a:xfrm>
          <a:custGeom>
            <a:avLst/>
            <a:gdLst/>
            <a:ahLst/>
            <a:cxnLst/>
            <a:rect l="l" t="t" r="r" b="b"/>
            <a:pathLst>
              <a:path w="49319" h="49204" extrusionOk="0">
                <a:moveTo>
                  <a:pt x="5937" y="0"/>
                </a:moveTo>
                <a:cubicBezTo>
                  <a:pt x="2740" y="0"/>
                  <a:pt x="115" y="2626"/>
                  <a:pt x="115" y="5822"/>
                </a:cubicBezTo>
                <a:cubicBezTo>
                  <a:pt x="0" y="9133"/>
                  <a:pt x="2626" y="11873"/>
                  <a:pt x="5937" y="11873"/>
                </a:cubicBezTo>
                <a:cubicBezTo>
                  <a:pt x="9248" y="11873"/>
                  <a:pt x="11988" y="9133"/>
                  <a:pt x="11988" y="5822"/>
                </a:cubicBezTo>
                <a:cubicBezTo>
                  <a:pt x="11873" y="2626"/>
                  <a:pt x="9248" y="0"/>
                  <a:pt x="5937" y="0"/>
                </a:cubicBezTo>
                <a:close/>
                <a:moveTo>
                  <a:pt x="800" y="16325"/>
                </a:moveTo>
                <a:lnTo>
                  <a:pt x="800" y="49204"/>
                </a:lnTo>
                <a:lnTo>
                  <a:pt x="11074" y="49204"/>
                </a:lnTo>
                <a:lnTo>
                  <a:pt x="11074" y="16325"/>
                </a:lnTo>
                <a:close/>
                <a:moveTo>
                  <a:pt x="36787" y="15521"/>
                </a:moveTo>
                <a:cubicBezTo>
                  <a:pt x="32910" y="15521"/>
                  <a:pt x="29289" y="17557"/>
                  <a:pt x="27400" y="20892"/>
                </a:cubicBezTo>
                <a:lnTo>
                  <a:pt x="27171" y="20892"/>
                </a:lnTo>
                <a:lnTo>
                  <a:pt x="27171" y="16325"/>
                </a:lnTo>
                <a:lnTo>
                  <a:pt x="17467" y="16325"/>
                </a:lnTo>
                <a:lnTo>
                  <a:pt x="17467" y="49204"/>
                </a:lnTo>
                <a:lnTo>
                  <a:pt x="27628" y="49204"/>
                </a:lnTo>
                <a:lnTo>
                  <a:pt x="27628" y="32993"/>
                </a:lnTo>
                <a:cubicBezTo>
                  <a:pt x="27628" y="28655"/>
                  <a:pt x="28541" y="24545"/>
                  <a:pt x="33793" y="24545"/>
                </a:cubicBezTo>
                <a:cubicBezTo>
                  <a:pt x="39044" y="24545"/>
                  <a:pt x="39044" y="29454"/>
                  <a:pt x="39044" y="33221"/>
                </a:cubicBezTo>
                <a:lnTo>
                  <a:pt x="39044" y="49204"/>
                </a:lnTo>
                <a:lnTo>
                  <a:pt x="49319" y="49204"/>
                </a:lnTo>
                <a:lnTo>
                  <a:pt x="49319" y="31166"/>
                </a:lnTo>
                <a:cubicBezTo>
                  <a:pt x="49319" y="22262"/>
                  <a:pt x="47492" y="15526"/>
                  <a:pt x="37103" y="15526"/>
                </a:cubicBezTo>
                <a:cubicBezTo>
                  <a:pt x="36998" y="15523"/>
                  <a:pt x="36892" y="15521"/>
                  <a:pt x="36787" y="1552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115" name="Google Shape;1115;p64"/>
          <p:cNvSpPr/>
          <p:nvPr/>
        </p:nvSpPr>
        <p:spPr>
          <a:xfrm>
            <a:off x="6749651" y="3209578"/>
            <a:ext cx="440400" cy="440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116" name="Google Shape;1116;p64"/>
          <p:cNvSpPr/>
          <p:nvPr/>
        </p:nvSpPr>
        <p:spPr>
          <a:xfrm>
            <a:off x="7373613" y="3209578"/>
            <a:ext cx="440400" cy="440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117" name="Google Shape;1117;p64"/>
          <p:cNvSpPr/>
          <p:nvPr/>
        </p:nvSpPr>
        <p:spPr>
          <a:xfrm>
            <a:off x="7988400" y="3209578"/>
            <a:ext cx="440400" cy="440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9"/>
          <p:cNvSpPr txBox="1">
            <a:spLocks noGrp="1"/>
          </p:cNvSpPr>
          <p:nvPr>
            <p:ph type="title"/>
          </p:nvPr>
        </p:nvSpPr>
        <p:spPr>
          <a:xfrm>
            <a:off x="715100" y="2087125"/>
            <a:ext cx="4061726" cy="14241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Background &amp; Problem Statement</a:t>
            </a:r>
            <a:endParaRPr dirty="0"/>
          </a:p>
        </p:txBody>
      </p:sp>
      <p:pic>
        <p:nvPicPr>
          <p:cNvPr id="557" name="Google Shape;557;p39"/>
          <p:cNvPicPr preferRelativeResize="0"/>
          <p:nvPr/>
        </p:nvPicPr>
        <p:blipFill rotWithShape="1">
          <a:blip r:embed="rId3">
            <a:alphaModFix/>
          </a:blip>
          <a:srcRect l="23239" t="4839" r="18515" b="998"/>
          <a:stretch/>
        </p:blipFill>
        <p:spPr>
          <a:xfrm flipH="1">
            <a:off x="5166289" y="1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grpSp>
        <p:nvGrpSpPr>
          <p:cNvPr id="558" name="Google Shape;558;p39"/>
          <p:cNvGrpSpPr/>
          <p:nvPr/>
        </p:nvGrpSpPr>
        <p:grpSpPr>
          <a:xfrm rot="10800000">
            <a:off x="4572001" y="4295650"/>
            <a:ext cx="1675551" cy="847851"/>
            <a:chOff x="7236475" y="0"/>
            <a:chExt cx="1675550" cy="847850"/>
          </a:xfrm>
        </p:grpSpPr>
        <p:sp>
          <p:nvSpPr>
            <p:cNvPr id="559" name="Google Shape;559;p39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61" name="Google Shape;561;p39"/>
          <p:cNvSpPr/>
          <p:nvPr/>
        </p:nvSpPr>
        <p:spPr>
          <a:xfrm rot="10800000">
            <a:off x="6014588" y="45229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2" name="Google Shape;562;p39"/>
          <p:cNvSpPr/>
          <p:nvPr/>
        </p:nvSpPr>
        <p:spPr>
          <a:xfrm rot="10800000">
            <a:off x="6014588" y="43757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3" name="Google Shape;563;p39"/>
          <p:cNvSpPr/>
          <p:nvPr/>
        </p:nvSpPr>
        <p:spPr>
          <a:xfrm rot="10800000">
            <a:off x="5870614" y="45229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4" name="Google Shape;564;p39"/>
          <p:cNvSpPr/>
          <p:nvPr/>
        </p:nvSpPr>
        <p:spPr>
          <a:xfrm rot="10800000">
            <a:off x="5870614" y="43757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5" name="Google Shape;565;p39"/>
          <p:cNvSpPr/>
          <p:nvPr/>
        </p:nvSpPr>
        <p:spPr>
          <a:xfrm flipH="1">
            <a:off x="4183126" y="776301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6" name="Google Shape;566;p39"/>
          <p:cNvSpPr/>
          <p:nvPr/>
        </p:nvSpPr>
        <p:spPr>
          <a:xfrm>
            <a:off x="4665996" y="1523801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67" name="Google Shape;567;p39"/>
          <p:cNvGrpSpPr/>
          <p:nvPr/>
        </p:nvGrpSpPr>
        <p:grpSpPr>
          <a:xfrm flipH="1">
            <a:off x="3904826" y="535001"/>
            <a:ext cx="201100" cy="204325"/>
            <a:chOff x="3375338" y="419625"/>
            <a:chExt cx="201100" cy="204325"/>
          </a:xfrm>
        </p:grpSpPr>
        <p:sp>
          <p:nvSpPr>
            <p:cNvPr id="568" name="Google Shape;568;p39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72" name="Google Shape;572;p39"/>
          <p:cNvSpPr txBox="1">
            <a:spLocks noGrp="1"/>
          </p:cNvSpPr>
          <p:nvPr>
            <p:ph type="title" idx="2"/>
          </p:nvPr>
        </p:nvSpPr>
        <p:spPr>
          <a:xfrm>
            <a:off x="715100" y="535001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01.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42"/>
          <p:cNvSpPr/>
          <p:nvPr/>
        </p:nvSpPr>
        <p:spPr>
          <a:xfrm flipH="1">
            <a:off x="1513851" y="675654"/>
            <a:ext cx="6116400" cy="3455700"/>
          </a:xfrm>
          <a:prstGeom prst="round1Rect">
            <a:avLst>
              <a:gd name="adj" fmla="val 2634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96" name="Google Shape;596;p42"/>
          <p:cNvSpPr txBox="1">
            <a:spLocks noGrp="1"/>
          </p:cNvSpPr>
          <p:nvPr>
            <p:ph type="title"/>
          </p:nvPr>
        </p:nvSpPr>
        <p:spPr>
          <a:xfrm>
            <a:off x="2290026" y="1334353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Background</a:t>
            </a:r>
            <a:endParaRPr dirty="0"/>
          </a:p>
        </p:txBody>
      </p:sp>
      <p:sp>
        <p:nvSpPr>
          <p:cNvPr id="597" name="Google Shape;597;p42"/>
          <p:cNvSpPr txBox="1">
            <a:spLocks noGrp="1"/>
          </p:cNvSpPr>
          <p:nvPr>
            <p:ph type="subTitle" idx="1"/>
          </p:nvPr>
        </p:nvSpPr>
        <p:spPr>
          <a:xfrm>
            <a:off x="2036251" y="1978934"/>
            <a:ext cx="5088754" cy="2044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>
                <a:solidFill>
                  <a:srgbClr val="FFFEFC"/>
                </a:solidFill>
              </a:rPr>
              <a:t>Flight insurance is designed to protect the cost of your flight. Generally, some of the common problems that are covered in a flight insurance are flight cancellations, unexpected flight delays, or mid flight diversion. Insurance companies usually have difficulty in predicting these events. Having a model to predict the likelihood of these events may help the insurance companies to set a competitive premium for its insurance product.</a:t>
            </a:r>
            <a:endParaRPr dirty="0">
              <a:solidFill>
                <a:srgbClr val="FFFEFC"/>
              </a:solidFill>
            </a:endParaRPr>
          </a:p>
          <a:p>
            <a:pPr marL="0" indent="0"/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9"/>
          <p:cNvSpPr txBox="1">
            <a:spLocks noGrp="1"/>
          </p:cNvSpPr>
          <p:nvPr>
            <p:ph type="title"/>
          </p:nvPr>
        </p:nvSpPr>
        <p:spPr>
          <a:xfrm>
            <a:off x="715100" y="2087125"/>
            <a:ext cx="4061726" cy="14241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Data Cleaning</a:t>
            </a:r>
            <a:endParaRPr dirty="0"/>
          </a:p>
        </p:txBody>
      </p:sp>
      <p:pic>
        <p:nvPicPr>
          <p:cNvPr id="557" name="Google Shape;557;p39"/>
          <p:cNvPicPr preferRelativeResize="0"/>
          <p:nvPr/>
        </p:nvPicPr>
        <p:blipFill rotWithShape="1">
          <a:blip r:embed="rId3">
            <a:alphaModFix/>
          </a:blip>
          <a:srcRect l="23239" t="4839" r="18515" b="998"/>
          <a:stretch/>
        </p:blipFill>
        <p:spPr>
          <a:xfrm flipH="1">
            <a:off x="5166289" y="1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grpSp>
        <p:nvGrpSpPr>
          <p:cNvPr id="558" name="Google Shape;558;p39"/>
          <p:cNvGrpSpPr/>
          <p:nvPr/>
        </p:nvGrpSpPr>
        <p:grpSpPr>
          <a:xfrm rot="10800000">
            <a:off x="4572001" y="4295650"/>
            <a:ext cx="1675551" cy="847851"/>
            <a:chOff x="7236475" y="0"/>
            <a:chExt cx="1675550" cy="847850"/>
          </a:xfrm>
        </p:grpSpPr>
        <p:sp>
          <p:nvSpPr>
            <p:cNvPr id="559" name="Google Shape;559;p39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61" name="Google Shape;561;p39"/>
          <p:cNvSpPr/>
          <p:nvPr/>
        </p:nvSpPr>
        <p:spPr>
          <a:xfrm rot="10800000">
            <a:off x="6014588" y="45229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2" name="Google Shape;562;p39"/>
          <p:cNvSpPr/>
          <p:nvPr/>
        </p:nvSpPr>
        <p:spPr>
          <a:xfrm rot="10800000">
            <a:off x="6014588" y="43757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3" name="Google Shape;563;p39"/>
          <p:cNvSpPr/>
          <p:nvPr/>
        </p:nvSpPr>
        <p:spPr>
          <a:xfrm rot="10800000">
            <a:off x="5870614" y="45229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4" name="Google Shape;564;p39"/>
          <p:cNvSpPr/>
          <p:nvPr/>
        </p:nvSpPr>
        <p:spPr>
          <a:xfrm rot="10800000">
            <a:off x="5870614" y="4375776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5" name="Google Shape;565;p39"/>
          <p:cNvSpPr/>
          <p:nvPr/>
        </p:nvSpPr>
        <p:spPr>
          <a:xfrm flipH="1">
            <a:off x="4183126" y="776301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66" name="Google Shape;566;p39"/>
          <p:cNvSpPr/>
          <p:nvPr/>
        </p:nvSpPr>
        <p:spPr>
          <a:xfrm>
            <a:off x="4665996" y="1523801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67" name="Google Shape;567;p39"/>
          <p:cNvGrpSpPr/>
          <p:nvPr/>
        </p:nvGrpSpPr>
        <p:grpSpPr>
          <a:xfrm flipH="1">
            <a:off x="3904826" y="535001"/>
            <a:ext cx="201100" cy="204325"/>
            <a:chOff x="3375338" y="419625"/>
            <a:chExt cx="201100" cy="204325"/>
          </a:xfrm>
        </p:grpSpPr>
        <p:sp>
          <p:nvSpPr>
            <p:cNvPr id="568" name="Google Shape;568;p39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72" name="Google Shape;572;p39"/>
          <p:cNvSpPr txBox="1">
            <a:spLocks noGrp="1"/>
          </p:cNvSpPr>
          <p:nvPr>
            <p:ph type="title" idx="2"/>
          </p:nvPr>
        </p:nvSpPr>
        <p:spPr>
          <a:xfrm>
            <a:off x="715100" y="535001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02.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30235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43"/>
          <p:cNvSpPr txBox="1">
            <a:spLocks noGrp="1"/>
          </p:cNvSpPr>
          <p:nvPr>
            <p:ph type="title" idx="4294967295"/>
          </p:nvPr>
        </p:nvSpPr>
        <p:spPr>
          <a:xfrm>
            <a:off x="1626300" y="2393075"/>
            <a:ext cx="523800" cy="5289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/>
              <a:t>01</a:t>
            </a:r>
            <a:endParaRPr sz="2000"/>
          </a:p>
        </p:txBody>
      </p:sp>
      <p:cxnSp>
        <p:nvCxnSpPr>
          <p:cNvPr id="603" name="Google Shape;603;p43"/>
          <p:cNvCxnSpPr>
            <a:stCxn id="602" idx="3"/>
            <a:endCxn id="604" idx="1"/>
          </p:cNvCxnSpPr>
          <p:nvPr/>
        </p:nvCxnSpPr>
        <p:spPr>
          <a:xfrm flipV="1">
            <a:off x="2150100" y="2641017"/>
            <a:ext cx="2216358" cy="16508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5" name="Google Shape;605;p43"/>
          <p:cNvCxnSpPr>
            <a:stCxn id="604" idx="3"/>
            <a:endCxn id="606" idx="1"/>
          </p:cNvCxnSpPr>
          <p:nvPr/>
        </p:nvCxnSpPr>
        <p:spPr>
          <a:xfrm>
            <a:off x="4890258" y="2641017"/>
            <a:ext cx="2103642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7" name="Google Shape;607;p43"/>
          <p:cNvSpPr txBox="1">
            <a:spLocks noGrp="1"/>
          </p:cNvSpPr>
          <p:nvPr>
            <p:ph type="title" idx="4294967295"/>
          </p:nvPr>
        </p:nvSpPr>
        <p:spPr>
          <a:xfrm>
            <a:off x="720000" y="771771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 b="0" dirty="0"/>
              <a:t>2 Datasets</a:t>
            </a:r>
            <a:endParaRPr sz="2000" b="0" dirty="0"/>
          </a:p>
        </p:txBody>
      </p:sp>
      <p:sp>
        <p:nvSpPr>
          <p:cNvPr id="608" name="Google Shape;608;p43"/>
          <p:cNvSpPr txBox="1">
            <a:spLocks noGrp="1"/>
          </p:cNvSpPr>
          <p:nvPr>
            <p:ph type="subTitle" idx="4294967295"/>
          </p:nvPr>
        </p:nvSpPr>
        <p:spPr>
          <a:xfrm>
            <a:off x="720000" y="1353043"/>
            <a:ext cx="2769350" cy="7839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ctr"/>
            <a:r>
              <a:rPr lang="en-US" dirty="0"/>
              <a:t>Flight Details – include departure and arrival information</a:t>
            </a:r>
          </a:p>
          <a:p>
            <a:pPr marL="285750" indent="-285750" algn="ctr"/>
            <a:r>
              <a:rPr lang="en-US" dirty="0"/>
              <a:t>Airline Code Description</a:t>
            </a:r>
            <a:endParaRPr dirty="0"/>
          </a:p>
          <a:p>
            <a:pPr marL="0" indent="0" algn="ctr">
              <a:buNone/>
            </a:pPr>
            <a:endParaRPr dirty="0"/>
          </a:p>
        </p:txBody>
      </p:sp>
      <p:sp>
        <p:nvSpPr>
          <p:cNvPr id="609" name="Google Shape;609;p43"/>
          <p:cNvSpPr txBox="1">
            <a:spLocks noGrp="1"/>
          </p:cNvSpPr>
          <p:nvPr>
            <p:ph type="title" idx="4294967295"/>
          </p:nvPr>
        </p:nvSpPr>
        <p:spPr>
          <a:xfrm>
            <a:off x="3403800" y="832462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 b="0" dirty="0"/>
              <a:t>Merged Both Datasets</a:t>
            </a:r>
            <a:endParaRPr sz="2000" b="0" dirty="0"/>
          </a:p>
        </p:txBody>
      </p:sp>
      <p:sp>
        <p:nvSpPr>
          <p:cNvPr id="610" name="Google Shape;610;p43"/>
          <p:cNvSpPr txBox="1">
            <a:spLocks noGrp="1"/>
          </p:cNvSpPr>
          <p:nvPr>
            <p:ph type="subTitle" idx="4294967295"/>
          </p:nvPr>
        </p:nvSpPr>
        <p:spPr>
          <a:xfrm>
            <a:off x="3460158" y="1387993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-US" dirty="0"/>
              <a:t>Merge Airline Delay dataset and Airline Code Description  </a:t>
            </a:r>
          </a:p>
        </p:txBody>
      </p:sp>
      <p:sp>
        <p:nvSpPr>
          <p:cNvPr id="611" name="Google Shape;611;p43"/>
          <p:cNvSpPr txBox="1">
            <a:spLocks noGrp="1"/>
          </p:cNvSpPr>
          <p:nvPr>
            <p:ph type="title" idx="4294967295"/>
          </p:nvPr>
        </p:nvSpPr>
        <p:spPr>
          <a:xfrm>
            <a:off x="6059551" y="829827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 b="0" dirty="0"/>
              <a:t>Null Values</a:t>
            </a:r>
            <a:endParaRPr sz="2000" b="0" dirty="0"/>
          </a:p>
        </p:txBody>
      </p:sp>
      <p:sp>
        <p:nvSpPr>
          <p:cNvPr id="612" name="Google Shape;612;p43"/>
          <p:cNvSpPr txBox="1">
            <a:spLocks noGrp="1"/>
          </p:cNvSpPr>
          <p:nvPr>
            <p:ph type="subTitle" idx="4294967295"/>
          </p:nvPr>
        </p:nvSpPr>
        <p:spPr>
          <a:xfrm>
            <a:off x="6087600" y="1411625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-US" dirty="0"/>
              <a:t>2.5% of 89009 rows were drop </a:t>
            </a:r>
          </a:p>
        </p:txBody>
      </p:sp>
      <p:sp>
        <p:nvSpPr>
          <p:cNvPr id="604" name="Google Shape;604;p43"/>
          <p:cNvSpPr txBox="1">
            <a:spLocks noGrp="1"/>
          </p:cNvSpPr>
          <p:nvPr>
            <p:ph type="title" idx="4294967295"/>
          </p:nvPr>
        </p:nvSpPr>
        <p:spPr>
          <a:xfrm>
            <a:off x="4366458" y="2376567"/>
            <a:ext cx="523800" cy="5289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/>
              <a:t>02</a:t>
            </a:r>
            <a:endParaRPr sz="2000"/>
          </a:p>
        </p:txBody>
      </p:sp>
      <p:sp>
        <p:nvSpPr>
          <p:cNvPr id="606" name="Google Shape;606;p43"/>
          <p:cNvSpPr txBox="1">
            <a:spLocks noGrp="1"/>
          </p:cNvSpPr>
          <p:nvPr>
            <p:ph type="title" idx="4294967295"/>
          </p:nvPr>
        </p:nvSpPr>
        <p:spPr>
          <a:xfrm>
            <a:off x="6993900" y="2376567"/>
            <a:ext cx="523800" cy="5289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/>
              <a:t>03</a:t>
            </a:r>
            <a:endParaRPr sz="2000"/>
          </a:p>
        </p:txBody>
      </p:sp>
      <p:cxnSp>
        <p:nvCxnSpPr>
          <p:cNvPr id="613" name="Google Shape;613;p43"/>
          <p:cNvCxnSpPr>
            <a:stCxn id="606" idx="3"/>
          </p:cNvCxnSpPr>
          <p:nvPr/>
        </p:nvCxnSpPr>
        <p:spPr>
          <a:xfrm>
            <a:off x="7517701" y="2641017"/>
            <a:ext cx="1756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4" name="Google Shape;614;p43"/>
          <p:cNvSpPr txBox="1">
            <a:spLocks noGrp="1"/>
          </p:cNvSpPr>
          <p:nvPr>
            <p:ph type="title"/>
          </p:nvPr>
        </p:nvSpPr>
        <p:spPr>
          <a:xfrm>
            <a:off x="720000" y="11988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Data Cleaning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5E8754-AB19-4990-8BC4-5497D36B9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3158" y="3041508"/>
            <a:ext cx="5040742" cy="204694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9" name="Google Shape;619;p44"/>
          <p:cNvCxnSpPr>
            <a:stCxn id="620" idx="3"/>
            <a:endCxn id="621" idx="1"/>
          </p:cNvCxnSpPr>
          <p:nvPr/>
        </p:nvCxnSpPr>
        <p:spPr>
          <a:xfrm>
            <a:off x="2245198" y="2324046"/>
            <a:ext cx="2201102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2" name="Google Shape;622;p44"/>
          <p:cNvCxnSpPr>
            <a:endCxn id="620" idx="1"/>
          </p:cNvCxnSpPr>
          <p:nvPr/>
        </p:nvCxnSpPr>
        <p:spPr>
          <a:xfrm>
            <a:off x="-18602" y="2324046"/>
            <a:ext cx="17400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3" name="Google Shape;623;p44"/>
          <p:cNvSpPr txBox="1">
            <a:spLocks noGrp="1"/>
          </p:cNvSpPr>
          <p:nvPr>
            <p:ph type="title" idx="4294967295"/>
          </p:nvPr>
        </p:nvSpPr>
        <p:spPr>
          <a:xfrm>
            <a:off x="740683" y="745516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 b="0" dirty="0"/>
              <a:t>Clean Columns</a:t>
            </a:r>
            <a:endParaRPr sz="2000" b="0" dirty="0"/>
          </a:p>
        </p:txBody>
      </p:sp>
      <p:sp>
        <p:nvSpPr>
          <p:cNvPr id="624" name="Google Shape;624;p44"/>
          <p:cNvSpPr txBox="1">
            <a:spLocks noGrp="1"/>
          </p:cNvSpPr>
          <p:nvPr>
            <p:ph type="subTitle" idx="4294967295"/>
          </p:nvPr>
        </p:nvSpPr>
        <p:spPr>
          <a:xfrm>
            <a:off x="893700" y="1345596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ctr"/>
            <a:r>
              <a:rPr lang="en-US" dirty="0"/>
              <a:t>Replace ‘ ‘ with ‘_’</a:t>
            </a:r>
          </a:p>
          <a:p>
            <a:pPr marL="285750" indent="-285750" algn="ctr"/>
            <a:r>
              <a:rPr lang="en-US" dirty="0"/>
              <a:t>Lowercase</a:t>
            </a:r>
            <a:endParaRPr dirty="0"/>
          </a:p>
          <a:p>
            <a:pPr marL="0" indent="0" algn="ctr">
              <a:buNone/>
            </a:pPr>
            <a:endParaRPr dirty="0"/>
          </a:p>
          <a:p>
            <a:pPr marL="0" indent="0" algn="ctr">
              <a:buNone/>
            </a:pPr>
            <a:endParaRPr dirty="0"/>
          </a:p>
        </p:txBody>
      </p:sp>
      <p:sp>
        <p:nvSpPr>
          <p:cNvPr id="625" name="Google Shape;625;p44"/>
          <p:cNvSpPr txBox="1">
            <a:spLocks noGrp="1"/>
          </p:cNvSpPr>
          <p:nvPr>
            <p:ph type="title" idx="4294967295"/>
          </p:nvPr>
        </p:nvSpPr>
        <p:spPr>
          <a:xfrm>
            <a:off x="3332400" y="75523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 b="0" dirty="0"/>
              <a:t>Drop Columns</a:t>
            </a:r>
            <a:endParaRPr sz="2000" b="0" dirty="0"/>
          </a:p>
        </p:txBody>
      </p:sp>
      <p:sp>
        <p:nvSpPr>
          <p:cNvPr id="626" name="Google Shape;626;p44"/>
          <p:cNvSpPr txBox="1">
            <a:spLocks noGrp="1"/>
          </p:cNvSpPr>
          <p:nvPr>
            <p:ph type="subTitle" idx="4294967295"/>
          </p:nvPr>
        </p:nvSpPr>
        <p:spPr>
          <a:xfrm>
            <a:off x="3403800" y="1328499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-US" dirty="0"/>
              <a:t>Columns with non-unique information were dropped.</a:t>
            </a:r>
            <a:endParaRPr dirty="0"/>
          </a:p>
          <a:p>
            <a:pPr marL="0" indent="0" algn="ctr">
              <a:buNone/>
            </a:pPr>
            <a:endParaRPr dirty="0"/>
          </a:p>
        </p:txBody>
      </p:sp>
      <p:sp>
        <p:nvSpPr>
          <p:cNvPr id="620" name="Google Shape;620;p44"/>
          <p:cNvSpPr txBox="1">
            <a:spLocks noGrp="1"/>
          </p:cNvSpPr>
          <p:nvPr>
            <p:ph type="title" idx="4294967295"/>
          </p:nvPr>
        </p:nvSpPr>
        <p:spPr>
          <a:xfrm>
            <a:off x="1721398" y="2059596"/>
            <a:ext cx="523800" cy="5289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/>
              <a:t>04</a:t>
            </a:r>
            <a:endParaRPr sz="2000"/>
          </a:p>
        </p:txBody>
      </p:sp>
      <p:sp>
        <p:nvSpPr>
          <p:cNvPr id="621" name="Google Shape;621;p44"/>
          <p:cNvSpPr txBox="1">
            <a:spLocks noGrp="1"/>
          </p:cNvSpPr>
          <p:nvPr>
            <p:ph type="title" idx="4294967295"/>
          </p:nvPr>
        </p:nvSpPr>
        <p:spPr>
          <a:xfrm>
            <a:off x="4446300" y="2059596"/>
            <a:ext cx="523800" cy="5289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000"/>
              <a:t>05</a:t>
            </a:r>
            <a:endParaRPr sz="2000"/>
          </a:p>
        </p:txBody>
      </p:sp>
      <p:cxnSp>
        <p:nvCxnSpPr>
          <p:cNvPr id="627" name="Google Shape;627;p44"/>
          <p:cNvCxnSpPr>
            <a:cxnSpLocks/>
            <a:stCxn id="621" idx="3"/>
          </p:cNvCxnSpPr>
          <p:nvPr/>
        </p:nvCxnSpPr>
        <p:spPr>
          <a:xfrm>
            <a:off x="4970100" y="2324046"/>
            <a:ext cx="2360685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8" name="Google Shape;628;p44"/>
          <p:cNvSpPr/>
          <p:nvPr/>
        </p:nvSpPr>
        <p:spPr>
          <a:xfrm rot="-2700000">
            <a:off x="7129722" y="2239187"/>
            <a:ext cx="165260" cy="169719"/>
          </a:xfrm>
          <a:custGeom>
            <a:avLst/>
            <a:gdLst/>
            <a:ahLst/>
            <a:cxnLst/>
            <a:rect l="l" t="t" r="r" b="b"/>
            <a:pathLst>
              <a:path w="12859" h="13206" extrusionOk="0">
                <a:moveTo>
                  <a:pt x="0" y="13206"/>
                </a:moveTo>
                <a:lnTo>
                  <a:pt x="12859" y="13206"/>
                </a:lnTo>
                <a:lnTo>
                  <a:pt x="12859" y="0"/>
                </a:lnTo>
              </a:path>
            </a:pathLst>
          </a:cu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9" name="Google Shape;629;p44"/>
          <p:cNvSpPr txBox="1"/>
          <p:nvPr/>
        </p:nvSpPr>
        <p:spPr>
          <a:xfrm>
            <a:off x="7330785" y="1856221"/>
            <a:ext cx="1012200" cy="8448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 sz="1200" dirty="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df.shape</a:t>
            </a:r>
          </a:p>
          <a:p>
            <a:pPr algn="ctr"/>
            <a:endParaRPr lang="en" sz="1200" dirty="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algn="ctr"/>
            <a:r>
              <a:rPr lang="en" sz="1200" dirty="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(86761,51)</a:t>
            </a:r>
            <a:endParaRPr sz="1200" dirty="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630" name="Google Shape;630;p44"/>
          <p:cNvSpPr txBox="1">
            <a:spLocks noGrp="1"/>
          </p:cNvSpPr>
          <p:nvPr>
            <p:ph type="title"/>
          </p:nvPr>
        </p:nvSpPr>
        <p:spPr>
          <a:xfrm>
            <a:off x="706541" y="6682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Data Cleaning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8BF679-FB9D-4D48-824E-AA6249DBE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8883" y="2879670"/>
            <a:ext cx="5223051" cy="217668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5" name="Google Shape;635;p45" descr="Paper planes formed a triangle with one yellow paper plane on top"/>
          <p:cNvPicPr preferRelativeResize="0"/>
          <p:nvPr/>
        </p:nvPicPr>
        <p:blipFill>
          <a:blip r:embed="rId3"/>
          <a:srcRect l="26803" r="26803"/>
          <a:stretch/>
        </p:blipFill>
        <p:spPr>
          <a:xfrm flipH="1">
            <a:off x="5166289" y="1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sp>
        <p:nvSpPr>
          <p:cNvPr id="637" name="Google Shape;637;p45"/>
          <p:cNvSpPr txBox="1">
            <a:spLocks noGrp="1"/>
          </p:cNvSpPr>
          <p:nvPr>
            <p:ph type="body" idx="1"/>
          </p:nvPr>
        </p:nvSpPr>
        <p:spPr>
          <a:xfrm>
            <a:off x="720001" y="2937325"/>
            <a:ext cx="3668700" cy="11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Images reveal large amounts of data, so remember: use an image instead of a long text. Your audience will appreciate it</a:t>
            </a:r>
            <a:endParaRPr dirty="0"/>
          </a:p>
          <a:p>
            <a:pPr marL="0" indent="0">
              <a:buNone/>
            </a:pPr>
            <a:endParaRPr dirty="0"/>
          </a:p>
        </p:txBody>
      </p:sp>
      <p:sp>
        <p:nvSpPr>
          <p:cNvPr id="638" name="Google Shape;638;p45"/>
          <p:cNvSpPr/>
          <p:nvPr/>
        </p:nvSpPr>
        <p:spPr>
          <a:xfrm rot="10800000">
            <a:off x="4856490" y="3430627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639" name="Google Shape;639;p45"/>
          <p:cNvGrpSpPr/>
          <p:nvPr/>
        </p:nvGrpSpPr>
        <p:grpSpPr>
          <a:xfrm rot="10800000">
            <a:off x="4856489" y="3169601"/>
            <a:ext cx="201100" cy="204325"/>
            <a:chOff x="3375338" y="419625"/>
            <a:chExt cx="201100" cy="204325"/>
          </a:xfrm>
        </p:grpSpPr>
        <p:sp>
          <p:nvSpPr>
            <p:cNvPr id="640" name="Google Shape;640;p45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1" name="Google Shape;641;p45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2" name="Google Shape;642;p45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3" name="Google Shape;643;p45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24" name="Google Shape;572;p39">
            <a:extLst>
              <a:ext uri="{FF2B5EF4-FFF2-40B4-BE49-F238E27FC236}">
                <a16:creationId xmlns:a16="http://schemas.microsoft.com/office/drawing/2014/main" id="{0B737753-88E3-4AF2-8278-17BB1960ACDF}"/>
              </a:ext>
            </a:extLst>
          </p:cNvPr>
          <p:cNvSpPr txBox="1">
            <a:spLocks/>
          </p:cNvSpPr>
          <p:nvPr/>
        </p:nvSpPr>
        <p:spPr>
          <a:xfrm>
            <a:off x="1019900" y="839801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724CEB-6EF9-4639-AEB9-0D80CBCF36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626" y="-68570"/>
            <a:ext cx="7096359" cy="2139881"/>
          </a:xfrm>
          <a:prstGeom prst="rect">
            <a:avLst/>
          </a:prstGeom>
        </p:spPr>
      </p:pic>
      <p:sp>
        <p:nvSpPr>
          <p:cNvPr id="26" name="Google Shape;555;p39">
            <a:extLst>
              <a:ext uri="{FF2B5EF4-FFF2-40B4-BE49-F238E27FC236}">
                <a16:creationId xmlns:a16="http://schemas.microsoft.com/office/drawing/2014/main" id="{43C627C7-326C-4CA2-AA70-A807AA5E84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2087125"/>
            <a:ext cx="4061726" cy="14241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Data Exploratory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00569A9-2143-48D9-AC60-2C2DA3D14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2780" y="360873"/>
            <a:ext cx="5278221" cy="46120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A235B39-E485-4F8B-92BA-5BC9DD5033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723" y="1812711"/>
            <a:ext cx="2215579" cy="31601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ata Science Company Profile by Slidesgo">
  <a:themeElements>
    <a:clrScheme name="Simple Light">
      <a:dk1>
        <a:srgbClr val="10092D"/>
      </a:dk1>
      <a:lt1>
        <a:srgbClr val="0084FF"/>
      </a:lt1>
      <a:dk2>
        <a:srgbClr val="00FFD5"/>
      </a:dk2>
      <a:lt2>
        <a:srgbClr val="FAFAFA"/>
      </a:lt2>
      <a:accent1>
        <a:srgbClr val="FAFAFA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2764</TotalTime>
  <Words>363</Words>
  <Application>Microsoft Office PowerPoint</Application>
  <PresentationFormat>On-screen Show (16:9)</PresentationFormat>
  <Paragraphs>96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Righteous</vt:lpstr>
      <vt:lpstr>Spartan</vt:lpstr>
      <vt:lpstr>Spartan Medium</vt:lpstr>
      <vt:lpstr>Arial</vt:lpstr>
      <vt:lpstr>Bebas Neue</vt:lpstr>
      <vt:lpstr>Data Science Company Profile by Slidesgo</vt:lpstr>
      <vt:lpstr>Predicting Flight On-Time Performance</vt:lpstr>
      <vt:lpstr>01.</vt:lpstr>
      <vt:lpstr>Background &amp; Problem Statement</vt:lpstr>
      <vt:lpstr>Background</vt:lpstr>
      <vt:lpstr>Data Cleaning</vt:lpstr>
      <vt:lpstr>01</vt:lpstr>
      <vt:lpstr>Clean Columns</vt:lpstr>
      <vt:lpstr>Data Exploratory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Feature Engineering</vt:lpstr>
      <vt:lpstr>Feature Engineering</vt:lpstr>
      <vt:lpstr>Model Performance</vt:lpstr>
      <vt:lpstr>Model Performance</vt:lpstr>
      <vt:lpstr>Best Features</vt:lpstr>
      <vt:lpstr>Opportunity for Improvement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Flight On-Time Performance</dc:title>
  <dc:creator>Ariffin Bin Sarhid</dc:creator>
  <cp:lastModifiedBy>Ariffin Bin Sarhid</cp:lastModifiedBy>
  <cp:revision>5</cp:revision>
  <dcterms:modified xsi:type="dcterms:W3CDTF">2021-12-17T17:46:32Z</dcterms:modified>
</cp:coreProperties>
</file>